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C47"/>
    <a:srgbClr val="FFABC9"/>
    <a:srgbClr val="FFFF21"/>
    <a:srgbClr val="9900CC"/>
    <a:srgbClr val="FF9900"/>
    <a:srgbClr val="D99B01"/>
    <a:srgbClr val="FF66CC"/>
    <a:srgbClr val="FF67AC"/>
    <a:srgbClr val="CC0099"/>
    <a:srgbClr val="5EE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960930"/>
            <a:ext cx="6566315" cy="168923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5"/>
            <a:ext cx="6566315" cy="61082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C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946095"/>
            <a:ext cx="1426306" cy="51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2266340"/>
            <a:ext cx="6871725" cy="1679756"/>
          </a:xfrm>
        </p:spPr>
        <p:txBody>
          <a:bodyPr>
            <a:normAutofit fontScale="90000"/>
          </a:bodyPr>
          <a:lstStyle/>
          <a:p>
            <a:r>
              <a:rPr lang="ro-RO" dirty="0"/>
              <a:t>Management </a:t>
            </a:r>
            <a:r>
              <a:rPr lang="ro-RO" dirty="0" smtClean="0"/>
              <a:t>performant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în </a:t>
            </a:r>
            <a:r>
              <a:rPr lang="ro-RO" dirty="0"/>
              <a:t>administrația publică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din </a:t>
            </a:r>
            <a:r>
              <a:rPr lang="en-US" dirty="0" smtClean="0"/>
              <a:t>M</a:t>
            </a:r>
            <a:r>
              <a:rPr lang="ro-RO" dirty="0" err="1" smtClean="0"/>
              <a:t>unicipiul</a:t>
            </a:r>
            <a:r>
              <a:rPr lang="ro-RO" dirty="0" smtClean="0"/>
              <a:t> </a:t>
            </a:r>
            <a:r>
              <a:rPr lang="ro-RO" dirty="0"/>
              <a:t>Vulcan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946095"/>
            <a:ext cx="6871725" cy="60247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Nosce</a:t>
            </a:r>
            <a:r>
              <a:rPr lang="en-US" dirty="0" smtClean="0"/>
              <a:t> Group </a:t>
            </a:r>
          </a:p>
          <a:p>
            <a:r>
              <a:rPr lang="en-US" dirty="0" smtClean="0"/>
              <a:t>Georgiana </a:t>
            </a:r>
            <a:r>
              <a:rPr lang="en-US" dirty="0" err="1" smtClean="0"/>
              <a:t>Stoica</a:t>
            </a:r>
            <a:endParaRPr lang="en-US" dirty="0"/>
          </a:p>
        </p:txBody>
      </p:sp>
      <p:pic>
        <p:nvPicPr>
          <p:cNvPr id="4" name="Picture 6" descr="Sigla_guvernului_României_versiunea_2016_cu_coroană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077" y="281176"/>
            <a:ext cx="855052" cy="857256"/>
          </a:xfrm>
          <a:prstGeom prst="rect">
            <a:avLst/>
          </a:prstGeom>
          <a:noFill/>
        </p:spPr>
      </p:pic>
      <p:pic>
        <p:nvPicPr>
          <p:cNvPr id="5" name="Picture 7" descr="po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525" y="281176"/>
            <a:ext cx="2225583" cy="928694"/>
          </a:xfrm>
          <a:prstGeom prst="rect">
            <a:avLst/>
          </a:prstGeom>
          <a:noFill/>
        </p:spPr>
      </p:pic>
      <p:pic>
        <p:nvPicPr>
          <p:cNvPr id="6" name="Picture 8" descr="logo 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75" y="281175"/>
            <a:ext cx="1143008" cy="916027"/>
          </a:xfrm>
          <a:prstGeom prst="rect">
            <a:avLst/>
          </a:prstGeom>
          <a:noFill/>
        </p:spPr>
      </p:pic>
      <p:pic>
        <p:nvPicPr>
          <p:cNvPr id="7" name="Picture 9" descr="logo IS-2014-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6607" y="209738"/>
            <a:ext cx="1332647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CELE 8 PRINCIPII CARE FUNDAMENTEAZA EXCELENTA (</a:t>
            </a:r>
            <a:r>
              <a:rPr lang="en-US" b="1" dirty="0" smtClean="0"/>
              <a:t>III)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1" dirty="0" err="1"/>
              <a:t>Aceste</a:t>
            </a:r>
            <a:r>
              <a:rPr lang="en-US" sz="3600" b="1" i="1" dirty="0"/>
              <a:t> </a:t>
            </a:r>
            <a:r>
              <a:rPr lang="en-US" sz="3600" b="1" i="1" dirty="0" err="1"/>
              <a:t>principii</a:t>
            </a:r>
            <a:r>
              <a:rPr lang="en-US" sz="3600" b="1" i="1" dirty="0"/>
              <a:t> </a:t>
            </a:r>
            <a:r>
              <a:rPr lang="en-US" sz="3600" b="1" i="1" dirty="0" err="1"/>
              <a:t>sunt</a:t>
            </a:r>
            <a:r>
              <a:rPr lang="en-US" sz="3600" b="1" i="1" dirty="0"/>
              <a:t> </a:t>
            </a:r>
            <a:r>
              <a:rPr lang="en-US" sz="3600" b="1" i="1" dirty="0" err="1"/>
              <a:t>cele</a:t>
            </a:r>
            <a:r>
              <a:rPr lang="en-US" sz="3600" b="1" i="1" dirty="0"/>
              <a:t> care </a:t>
            </a:r>
            <a:r>
              <a:rPr lang="en-US" sz="3600" b="1" i="1" dirty="0" err="1"/>
              <a:t>fac</a:t>
            </a:r>
            <a:r>
              <a:rPr lang="en-US" sz="3600" b="1" i="1" dirty="0"/>
              <a:t> </a:t>
            </a:r>
            <a:r>
              <a:rPr lang="en-US" sz="3600" b="1" i="1" dirty="0" err="1"/>
              <a:t>diferenta</a:t>
            </a:r>
            <a:r>
              <a:rPr lang="en-US" sz="3600" b="1" i="1" dirty="0"/>
              <a:t> </a:t>
            </a:r>
            <a:r>
              <a:rPr lang="en-US" sz="3600" b="1" i="1" dirty="0" err="1"/>
              <a:t>dintre</a:t>
            </a:r>
            <a:r>
              <a:rPr lang="en-US" sz="3600" b="1" i="1" dirty="0"/>
              <a:t> </a:t>
            </a:r>
            <a:r>
              <a:rPr lang="en-US" sz="3600" b="1" i="1" dirty="0" err="1"/>
              <a:t>institutiile</a:t>
            </a:r>
            <a:r>
              <a:rPr lang="en-US" sz="3600" b="1" i="1" dirty="0"/>
              <a:t> </a:t>
            </a:r>
            <a:r>
              <a:rPr lang="en-US" sz="3600" b="1" i="1" dirty="0" err="1"/>
              <a:t>publice</a:t>
            </a:r>
            <a:r>
              <a:rPr lang="en-US" sz="3600" b="1" i="1" dirty="0"/>
              <a:t> </a:t>
            </a:r>
            <a:r>
              <a:rPr lang="en-US" sz="3600" b="1" i="1" dirty="0" err="1"/>
              <a:t>caracterizate</a:t>
            </a:r>
            <a:r>
              <a:rPr lang="en-US" sz="3600" b="1" i="1" dirty="0"/>
              <a:t> de </a:t>
            </a:r>
            <a:r>
              <a:rPr lang="en-US" sz="3600" b="1" i="1" dirty="0" err="1"/>
              <a:t>birocratie</a:t>
            </a:r>
            <a:r>
              <a:rPr lang="en-US" sz="3600" b="1" i="1" dirty="0"/>
              <a:t> </a:t>
            </a:r>
            <a:r>
              <a:rPr lang="en-US" sz="3600" b="1" i="1" dirty="0" err="1"/>
              <a:t>si</a:t>
            </a:r>
            <a:r>
              <a:rPr lang="en-US" sz="3600" b="1" i="1" dirty="0"/>
              <a:t> </a:t>
            </a:r>
            <a:r>
              <a:rPr lang="en-US" sz="3600" b="1" i="1" dirty="0" err="1"/>
              <a:t>cele</a:t>
            </a:r>
            <a:r>
              <a:rPr lang="en-US" sz="3600" b="1" i="1" dirty="0"/>
              <a:t> orientate </a:t>
            </a:r>
            <a:r>
              <a:rPr lang="en-US" sz="3600" b="1" i="1" dirty="0" err="1"/>
              <a:t>catre</a:t>
            </a:r>
            <a:r>
              <a:rPr lang="en-US" sz="3600" b="1" i="1" dirty="0"/>
              <a:t> </a:t>
            </a:r>
            <a:r>
              <a:rPr lang="en-US" sz="3600" b="1" i="1" dirty="0" err="1"/>
              <a:t>Calitate</a:t>
            </a:r>
            <a:r>
              <a:rPr lang="en-US" sz="3600" b="1" i="1" dirty="0"/>
              <a:t> </a:t>
            </a:r>
            <a:r>
              <a:rPr lang="en-US" sz="3600" b="1" i="1" dirty="0" err="1"/>
              <a:t>Totala</a:t>
            </a:r>
            <a:r>
              <a:rPr lang="en-US" sz="3600" b="1" i="1" dirty="0"/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9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CALITATE - ISO </a:t>
            </a:r>
            <a:r>
              <a:rPr lang="en-US" dirty="0" smtClean="0">
                <a:effectLst/>
              </a:rPr>
              <a:t>9001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 </a:t>
            </a:r>
            <a:r>
              <a:rPr lang="en-US" dirty="0" smtClean="0"/>
              <a:t>9001 </a:t>
            </a:r>
            <a:r>
              <a:rPr lang="en-US" dirty="0"/>
              <a:t>are in </a:t>
            </a:r>
            <a:r>
              <a:rPr lang="en-US" dirty="0" err="1"/>
              <a:t>vedere</a:t>
            </a:r>
            <a:r>
              <a:rPr lang="en-US" dirty="0"/>
              <a:t> 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bazata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proceselor</a:t>
            </a:r>
            <a:r>
              <a:rPr lang="en-US" dirty="0"/>
              <a:t> </a:t>
            </a:r>
            <a:r>
              <a:rPr lang="en-US" dirty="0" err="1"/>
              <a:t>organizatiei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, de </a:t>
            </a:r>
            <a:r>
              <a:rPr lang="en-US" dirty="0" err="1"/>
              <a:t>aici</a:t>
            </a:r>
            <a:r>
              <a:rPr lang="en-US" dirty="0"/>
              <a:t>, o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logica</a:t>
            </a:r>
            <a:r>
              <a:rPr lang="en-US" dirty="0"/>
              <a:t>, </a:t>
            </a:r>
            <a:r>
              <a:rPr lang="en-US" dirty="0" err="1"/>
              <a:t>orientarea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client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satisfactiei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angajamentul</a:t>
            </a:r>
            <a:r>
              <a:rPr lang="en-US" dirty="0"/>
              <a:t> top </a:t>
            </a:r>
            <a:r>
              <a:rPr lang="en-US" dirty="0" err="1"/>
              <a:t>managementului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imbunatatire</a:t>
            </a:r>
            <a:r>
              <a:rPr lang="en-US" dirty="0"/>
              <a:t> continua.</a:t>
            </a:r>
          </a:p>
        </p:txBody>
      </p:sp>
    </p:spTree>
    <p:extLst>
      <p:ext uri="{BB962C8B-B14F-4D97-AF65-F5344CB8AC3E}">
        <p14:creationId xmlns:p14="http://schemas.microsoft.com/office/powerpoint/2010/main" xmlns="" val="6084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>
                <a:effectLst/>
              </a:rPr>
              <a:t>Avantajele</a:t>
            </a:r>
            <a:r>
              <a:rPr lang="en-US" u="sng" dirty="0">
                <a:effectLst/>
              </a:rPr>
              <a:t> </a:t>
            </a:r>
            <a:r>
              <a:rPr lang="en-US" u="sng" dirty="0" err="1" smtClean="0">
                <a:effectLst/>
              </a:rPr>
              <a:t>certificare</a:t>
            </a:r>
            <a:r>
              <a:rPr lang="en-US" u="sng" dirty="0" smtClean="0">
                <a:effectLst/>
              </a:rPr>
              <a:t> ISO</a:t>
            </a:r>
            <a:r>
              <a:rPr lang="en-US" u="sng" dirty="0">
                <a:effectLst/>
              </a:rPr>
              <a:t/>
            </a:r>
            <a:br>
              <a:rPr lang="en-US" u="sng" dirty="0">
                <a:effectLst/>
              </a:rPr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1671" y="1044700"/>
            <a:ext cx="6871724" cy="39703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satisfacerea</a:t>
            </a:r>
            <a:r>
              <a:rPr lang="en-US" dirty="0"/>
              <a:t> </a:t>
            </a:r>
            <a:r>
              <a:rPr lang="en-US" dirty="0" err="1"/>
              <a:t>cerintelor</a:t>
            </a:r>
            <a:r>
              <a:rPr lang="en-US" dirty="0"/>
              <a:t> </a:t>
            </a:r>
            <a:r>
              <a:rPr lang="en-US" dirty="0" err="1"/>
              <a:t>clientilor</a:t>
            </a:r>
            <a:r>
              <a:rPr lang="en-US" dirty="0"/>
              <a:t>, </a:t>
            </a:r>
            <a:r>
              <a:rPr lang="en-US" dirty="0" err="1"/>
              <a:t>partenerilor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cerintelor</a:t>
            </a:r>
            <a:r>
              <a:rPr lang="en-US" dirty="0"/>
              <a:t> </a:t>
            </a:r>
            <a:r>
              <a:rPr lang="en-US" dirty="0" err="1"/>
              <a:t>legale</a:t>
            </a:r>
            <a:endParaRPr lang="en-US" dirty="0"/>
          </a:p>
          <a:p>
            <a:r>
              <a:rPr lang="en-US" dirty="0" err="1"/>
              <a:t>cresterea</a:t>
            </a:r>
            <a:r>
              <a:rPr lang="en-US" dirty="0"/>
              <a:t> </a:t>
            </a:r>
            <a:r>
              <a:rPr lang="en-US" dirty="0" err="1"/>
              <a:t>credibilitatii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increderii</a:t>
            </a:r>
            <a:r>
              <a:rPr lang="en-US" dirty="0"/>
              <a:t> in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/ </a:t>
            </a:r>
            <a:r>
              <a:rPr lang="en-US" dirty="0" err="1"/>
              <a:t>serviciilor</a:t>
            </a:r>
            <a:r>
              <a:rPr lang="en-US" dirty="0"/>
              <a:t>  </a:t>
            </a:r>
          </a:p>
          <a:p>
            <a:r>
              <a:rPr lang="en-US" dirty="0" err="1"/>
              <a:t>cresterea</a:t>
            </a:r>
            <a:r>
              <a:rPr lang="en-US" dirty="0"/>
              <a:t> </a:t>
            </a:r>
            <a:r>
              <a:rPr lang="en-US" dirty="0" err="1"/>
              <a:t>satisfactiei</a:t>
            </a:r>
            <a:r>
              <a:rPr lang="en-US" dirty="0"/>
              <a:t> </a:t>
            </a:r>
            <a:r>
              <a:rPr lang="en-US" dirty="0" err="1"/>
              <a:t>clientilor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intelegere</a:t>
            </a:r>
            <a:r>
              <a:rPr lang="en-US" dirty="0"/>
              <a:t> a </a:t>
            </a:r>
            <a:r>
              <a:rPr lang="en-US" dirty="0" err="1"/>
              <a:t>proceselor</a:t>
            </a:r>
            <a:r>
              <a:rPr lang="en-US" dirty="0"/>
              <a:t> </a:t>
            </a:r>
            <a:r>
              <a:rPr lang="en-US" dirty="0" err="1"/>
              <a:t>organizatiei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implica</a:t>
            </a:r>
            <a:r>
              <a:rPr lang="en-US" dirty="0"/>
              <a:t> </a:t>
            </a:r>
            <a:r>
              <a:rPr lang="en-US" dirty="0" err="1"/>
              <a:t>angajamentul</a:t>
            </a:r>
            <a:r>
              <a:rPr lang="en-US" dirty="0"/>
              <a:t> </a:t>
            </a:r>
            <a:r>
              <a:rPr lang="en-US" dirty="0" err="1"/>
              <a:t>ferm</a:t>
            </a:r>
            <a:r>
              <a:rPr lang="en-US" dirty="0"/>
              <a:t> al </a:t>
            </a:r>
            <a:r>
              <a:rPr lang="en-US" dirty="0" err="1"/>
              <a:t>managementului</a:t>
            </a:r>
            <a:r>
              <a:rPr lang="en-US" dirty="0"/>
              <a:t>, </a:t>
            </a:r>
            <a:r>
              <a:rPr lang="en-US" dirty="0" err="1"/>
              <a:t>definirea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a </a:t>
            </a:r>
            <a:r>
              <a:rPr lang="en-US" dirty="0" err="1"/>
              <a:t>responsabilitatilor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autoritatilor</a:t>
            </a:r>
            <a:r>
              <a:rPr lang="en-US" dirty="0"/>
              <a:t>,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externa</a:t>
            </a:r>
            <a:r>
              <a:rPr lang="en-US" dirty="0"/>
              <a:t> </a:t>
            </a:r>
            <a:r>
              <a:rPr lang="en-US" dirty="0" err="1"/>
              <a:t>imbunatatita</a:t>
            </a:r>
            <a:r>
              <a:rPr lang="en-US" dirty="0"/>
              <a:t>,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eficienta</a:t>
            </a:r>
            <a:r>
              <a:rPr lang="en-US" dirty="0"/>
              <a:t> a </a:t>
            </a:r>
            <a:r>
              <a:rPr lang="en-US" dirty="0" err="1"/>
              <a:t>resurselor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costurilor</a:t>
            </a:r>
            <a:r>
              <a:rPr lang="en-US" dirty="0"/>
              <a:t> de </a:t>
            </a:r>
            <a:r>
              <a:rPr lang="en-US" dirty="0" err="1"/>
              <a:t>neconformitate</a:t>
            </a:r>
            <a:endParaRPr lang="en-US" dirty="0"/>
          </a:p>
          <a:p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cadrului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imbunatatirea</a:t>
            </a:r>
            <a:r>
              <a:rPr lang="en-US" dirty="0"/>
              <a:t> </a:t>
            </a:r>
            <a:r>
              <a:rPr lang="en-US" dirty="0" smtClean="0"/>
              <a:t>continua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0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Beneficii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48965" y="1197405"/>
            <a:ext cx="8246070" cy="3512211"/>
          </a:xfrm>
        </p:spPr>
        <p:txBody>
          <a:bodyPr>
            <a:normAutofit/>
          </a:bodyPr>
          <a:lstStyle/>
          <a:p>
            <a:r>
              <a:rPr lang="en-GB" dirty="0" err="1"/>
              <a:t>calitatea</a:t>
            </a:r>
            <a:r>
              <a:rPr lang="en-GB" sz="3600" dirty="0"/>
              <a:t> </a:t>
            </a:r>
            <a:r>
              <a:rPr lang="en-GB" sz="3600" dirty="0" err="1"/>
              <a:t>serviciilor</a:t>
            </a:r>
            <a:endParaRPr lang="en-US" sz="3600" dirty="0"/>
          </a:p>
        </p:txBody>
      </p:sp>
      <p:pic>
        <p:nvPicPr>
          <p:cNvPr id="4" name="Picture 2" descr="C:\Users\User\Desktop\Prezentare Conferinta Vulcan\calitatea servicii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490" y="2113635"/>
            <a:ext cx="3787468" cy="23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8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5955495" cy="122164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Unde</a:t>
            </a:r>
            <a:r>
              <a:rPr lang="en-US" sz="4000" dirty="0" smtClean="0"/>
              <a:t> </a:t>
            </a:r>
            <a:r>
              <a:rPr lang="en-US" sz="4000" dirty="0" err="1" smtClean="0"/>
              <a:t>gasiti</a:t>
            </a:r>
            <a:r>
              <a:rPr lang="en-US" sz="4000" dirty="0" smtClean="0"/>
              <a:t> </a:t>
            </a:r>
            <a:r>
              <a:rPr lang="en-US" sz="4000" dirty="0" err="1" smtClean="0"/>
              <a:t>mai</a:t>
            </a:r>
            <a:r>
              <a:rPr lang="en-US" sz="4000" dirty="0" smtClean="0"/>
              <a:t> </a:t>
            </a:r>
            <a:r>
              <a:rPr lang="en-US" sz="4000" dirty="0" err="1" smtClean="0"/>
              <a:t>multe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informatii</a:t>
            </a:r>
            <a:r>
              <a:rPr lang="en-US" sz="4000" dirty="0" smtClean="0"/>
              <a:t> </a:t>
            </a:r>
            <a:r>
              <a:rPr lang="en-US" sz="4000" dirty="0" err="1" smtClean="0"/>
              <a:t>despre</a:t>
            </a:r>
            <a:r>
              <a:rPr lang="en-US" sz="4000" dirty="0" smtClean="0"/>
              <a:t> </a:t>
            </a:r>
            <a:r>
              <a:rPr lang="en-US" sz="4000" dirty="0" err="1" smtClean="0"/>
              <a:t>proiect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1670" y="2266340"/>
            <a:ext cx="5955495" cy="1373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www.sipoca79.ro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5090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28471"/>
            <a:ext cx="8093366" cy="916230"/>
          </a:xfrm>
        </p:spPr>
        <p:txBody>
          <a:bodyPr>
            <a:normAutofit/>
          </a:bodyPr>
          <a:lstStyle/>
          <a:p>
            <a:r>
              <a:rPr lang="ro-RO" dirty="0" smtClean="0"/>
              <a:t>Obiectiv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8246071" cy="3664919"/>
          </a:xfrm>
        </p:spPr>
        <p:txBody>
          <a:bodyPr>
            <a:normAutofit lnSpcReduction="10000"/>
          </a:bodyPr>
          <a:lstStyle/>
          <a:p>
            <a:r>
              <a:rPr lang="ro-RO" dirty="0"/>
              <a:t>Consolidarea capacității administrative a Unității administrativ teritoriale (UAT) Municipiul Vulcan, județul Hunedoara pentru susținerea unui management performant prin introducerea  și utilizarea sistemelor ISO și </a:t>
            </a:r>
            <a:r>
              <a:rPr lang="ro-RO" dirty="0" err="1"/>
              <a:t>intrumentului</a:t>
            </a:r>
            <a:r>
              <a:rPr lang="ro-RO" dirty="0"/>
              <a:t> CAF aplicabile administrației locale, în concordanță cu ”</a:t>
            </a:r>
            <a:r>
              <a:rPr lang="ro-RO" i="1" dirty="0"/>
              <a:t>Planul de acțiuni pentru implementarea etapizată a managementului calității în autorități și instituții publice 2016-2020”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5"/>
            <a:ext cx="5802791" cy="763525"/>
          </a:xfrm>
        </p:spPr>
        <p:txBody>
          <a:bodyPr>
            <a:normAutofit/>
          </a:bodyPr>
          <a:lstStyle/>
          <a:p>
            <a:r>
              <a:rPr lang="ro-RO" b="1" dirty="0">
                <a:effectLst/>
              </a:rPr>
              <a:t>Obiectivele </a:t>
            </a:r>
            <a:r>
              <a:rPr lang="ro-RO" b="1" dirty="0" smtClean="0">
                <a:effectLst/>
              </a:rPr>
              <a:t>specifice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1" y="1197405"/>
            <a:ext cx="6871723" cy="3512215"/>
          </a:xfrm>
        </p:spPr>
        <p:txBody>
          <a:bodyPr>
            <a:normAutofit/>
          </a:bodyPr>
          <a:lstStyle/>
          <a:p>
            <a:r>
              <a:rPr lang="en-GB" sz="1600" dirty="0"/>
              <a:t>OS1. </a:t>
            </a:r>
            <a:r>
              <a:rPr lang="en-GB" sz="1600" dirty="0" err="1"/>
              <a:t>Implementarea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utilizarea</a:t>
            </a:r>
            <a:r>
              <a:rPr lang="en-GB" sz="1600" dirty="0"/>
              <a:t> </a:t>
            </a:r>
            <a:r>
              <a:rPr lang="en-GB" sz="1600" dirty="0" err="1"/>
              <a:t>instrumentului</a:t>
            </a:r>
            <a:r>
              <a:rPr lang="en-GB" sz="1600" dirty="0"/>
              <a:t> de auto-</a:t>
            </a:r>
            <a:r>
              <a:rPr lang="en-GB" sz="1600" dirty="0" err="1"/>
              <a:t>evaluare</a:t>
            </a:r>
            <a:r>
              <a:rPr lang="en-GB" sz="1600" dirty="0"/>
              <a:t> de tip CAF (</a:t>
            </a:r>
            <a:r>
              <a:rPr lang="en-GB" sz="1600" dirty="0" err="1"/>
              <a:t>Cadrul</a:t>
            </a:r>
            <a:r>
              <a:rPr lang="en-GB" sz="1600" dirty="0"/>
              <a:t> </a:t>
            </a:r>
            <a:r>
              <a:rPr lang="en-GB" sz="1600" dirty="0" err="1"/>
              <a:t>comun</a:t>
            </a:r>
            <a:r>
              <a:rPr lang="en-GB" sz="1600" dirty="0"/>
              <a:t> de </a:t>
            </a:r>
            <a:r>
              <a:rPr lang="en-GB" sz="1600" dirty="0" err="1"/>
              <a:t>autoevaluare</a:t>
            </a:r>
            <a:r>
              <a:rPr lang="en-GB" sz="1600" dirty="0"/>
              <a:t> a </a:t>
            </a:r>
            <a:r>
              <a:rPr lang="en-GB" sz="1600" dirty="0" err="1"/>
              <a:t>modului</a:t>
            </a:r>
            <a:r>
              <a:rPr lang="en-GB" sz="1600" dirty="0"/>
              <a:t> de </a:t>
            </a:r>
            <a:r>
              <a:rPr lang="en-GB" sz="1600" dirty="0" err="1"/>
              <a:t>funcționare</a:t>
            </a:r>
            <a:r>
              <a:rPr lang="en-GB" sz="1600" dirty="0"/>
              <a:t> a </a:t>
            </a:r>
            <a:r>
              <a:rPr lang="en-GB" sz="1600" dirty="0" err="1"/>
              <a:t>instituțiilor</a:t>
            </a:r>
            <a:r>
              <a:rPr lang="en-GB" sz="1600" dirty="0"/>
              <a:t> </a:t>
            </a:r>
            <a:r>
              <a:rPr lang="en-GB" sz="1600" dirty="0" err="1"/>
              <a:t>publice</a:t>
            </a:r>
            <a:r>
              <a:rPr lang="en-GB" sz="1600" dirty="0"/>
              <a:t>) la </a:t>
            </a:r>
            <a:r>
              <a:rPr lang="en-GB" sz="1600" dirty="0" err="1"/>
              <a:t>nivelul</a:t>
            </a:r>
            <a:r>
              <a:rPr lang="en-GB" sz="1600" dirty="0"/>
              <a:t> </a:t>
            </a:r>
            <a:r>
              <a:rPr lang="ro-RO" sz="1600" dirty="0"/>
              <a:t>UAT Municipiul</a:t>
            </a:r>
            <a:r>
              <a:rPr lang="en-GB" sz="1600" dirty="0"/>
              <a:t> Vulcan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creșterea</a:t>
            </a:r>
            <a:r>
              <a:rPr lang="en-GB" sz="1600" dirty="0"/>
              <a:t> </a:t>
            </a:r>
            <a:r>
              <a:rPr lang="en-GB" sz="1600" dirty="0" err="1"/>
              <a:t>performanței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administrația</a:t>
            </a:r>
            <a:r>
              <a:rPr lang="en-GB" sz="1600" dirty="0"/>
              <a:t> </a:t>
            </a:r>
            <a:r>
              <a:rPr lang="en-GB" sz="1600" dirty="0" err="1"/>
              <a:t>publică</a:t>
            </a:r>
            <a:r>
              <a:rPr lang="en-GB" sz="1600" dirty="0"/>
              <a:t> </a:t>
            </a:r>
            <a:r>
              <a:rPr lang="en-GB" sz="1600" dirty="0" err="1"/>
              <a:t>locală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îmbunătățirea</a:t>
            </a:r>
            <a:r>
              <a:rPr lang="en-GB" sz="1600" dirty="0"/>
              <a:t> </a:t>
            </a:r>
            <a:r>
              <a:rPr lang="en-GB" sz="1600" dirty="0" err="1"/>
              <a:t>serviciilor</a:t>
            </a:r>
            <a:r>
              <a:rPr lang="en-GB" sz="1600" dirty="0"/>
              <a:t> </a:t>
            </a:r>
            <a:r>
              <a:rPr lang="en-GB" sz="1600" dirty="0" err="1"/>
              <a:t>publice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comunitate</a:t>
            </a:r>
            <a:r>
              <a:rPr lang="en-GB" sz="1600" dirty="0"/>
              <a:t>.</a:t>
            </a:r>
            <a:endParaRPr lang="en-US" sz="1600" dirty="0"/>
          </a:p>
          <a:p>
            <a:endParaRPr lang="en-US" sz="1600" dirty="0"/>
          </a:p>
          <a:p>
            <a:r>
              <a:rPr lang="en-GB" sz="1600" dirty="0"/>
              <a:t>OS2. </a:t>
            </a:r>
            <a:r>
              <a:rPr lang="en-GB" sz="1600" dirty="0" err="1"/>
              <a:t>Implementarea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certificarea</a:t>
            </a:r>
            <a:r>
              <a:rPr lang="en-GB" sz="1600" dirty="0"/>
              <a:t> </a:t>
            </a:r>
            <a:r>
              <a:rPr lang="en-GB" sz="1600" dirty="0" err="1"/>
              <a:t>sistemului</a:t>
            </a:r>
            <a:r>
              <a:rPr lang="en-GB" sz="1600" dirty="0"/>
              <a:t> de management al </a:t>
            </a:r>
            <a:r>
              <a:rPr lang="en-GB" sz="1600" dirty="0" err="1"/>
              <a:t>calității</a:t>
            </a:r>
            <a:r>
              <a:rPr lang="en-GB" sz="1600" dirty="0"/>
              <a:t> ISO 9001 </a:t>
            </a:r>
            <a:r>
              <a:rPr lang="en-GB" sz="1600" dirty="0" err="1"/>
              <a:t>în</a:t>
            </a:r>
            <a:r>
              <a:rPr lang="en-GB" sz="1600" dirty="0"/>
              <a:t> UAT </a:t>
            </a:r>
            <a:r>
              <a:rPr lang="en-GB" sz="1600" dirty="0" err="1"/>
              <a:t>Municipiul</a:t>
            </a:r>
            <a:r>
              <a:rPr lang="en-GB" sz="1600" dirty="0"/>
              <a:t> Vulcan </a:t>
            </a:r>
            <a:r>
              <a:rPr lang="en-GB" sz="1600" dirty="0" err="1"/>
              <a:t>pentru</a:t>
            </a:r>
            <a:r>
              <a:rPr lang="en-GB" sz="1600" dirty="0"/>
              <a:t> o </a:t>
            </a:r>
            <a:r>
              <a:rPr lang="en-GB" sz="1600" dirty="0" err="1"/>
              <a:t>administrație</a:t>
            </a:r>
            <a:r>
              <a:rPr lang="en-GB" sz="1600" dirty="0"/>
              <a:t> </a:t>
            </a:r>
            <a:r>
              <a:rPr lang="en-GB" sz="1600" dirty="0" err="1"/>
              <a:t>publică</a:t>
            </a:r>
            <a:r>
              <a:rPr lang="en-GB" sz="1600" dirty="0"/>
              <a:t> </a:t>
            </a:r>
            <a:r>
              <a:rPr lang="en-GB" sz="1600" dirty="0" err="1"/>
              <a:t>eficientă</a:t>
            </a:r>
            <a:r>
              <a:rPr lang="en-GB" sz="1600" dirty="0"/>
              <a:t>, transparent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adaptată</a:t>
            </a:r>
            <a:r>
              <a:rPr lang="en-GB" sz="1600" dirty="0"/>
              <a:t> </a:t>
            </a:r>
            <a:r>
              <a:rPr lang="en-GB" sz="1600" dirty="0" err="1"/>
              <a:t>nevoilor</a:t>
            </a:r>
            <a:r>
              <a:rPr lang="en-GB" sz="1600" dirty="0"/>
              <a:t> </a:t>
            </a:r>
            <a:r>
              <a:rPr lang="en-GB" sz="1600" dirty="0" err="1"/>
              <a:t>comunității</a:t>
            </a:r>
            <a:r>
              <a:rPr lang="en-GB" sz="1600" dirty="0"/>
              <a:t> locale.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GB" sz="1600" dirty="0"/>
              <a:t>OS3. </a:t>
            </a:r>
            <a:r>
              <a:rPr lang="en-GB" sz="1600" dirty="0" err="1"/>
              <a:t>Dezvoltarea</a:t>
            </a:r>
            <a:r>
              <a:rPr lang="en-GB" sz="1600" dirty="0"/>
              <a:t> </a:t>
            </a:r>
            <a:r>
              <a:rPr lang="en-GB" sz="1600" dirty="0" err="1"/>
              <a:t>cunoștiințelor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abilităților</a:t>
            </a:r>
            <a:r>
              <a:rPr lang="en-GB" sz="1600" dirty="0"/>
              <a:t> </a:t>
            </a:r>
            <a:r>
              <a:rPr lang="en-GB" sz="1600" dirty="0" err="1"/>
              <a:t>unui</a:t>
            </a:r>
            <a:r>
              <a:rPr lang="en-GB" sz="1600" dirty="0"/>
              <a:t> </a:t>
            </a:r>
            <a:r>
              <a:rPr lang="en-GB" sz="1600" dirty="0" err="1"/>
              <a:t>număr</a:t>
            </a:r>
            <a:r>
              <a:rPr lang="en-GB" sz="1600" dirty="0"/>
              <a:t> de 120 de </a:t>
            </a:r>
            <a:r>
              <a:rPr lang="en-GB" sz="1600" dirty="0" err="1"/>
              <a:t>persoane</a:t>
            </a:r>
            <a:r>
              <a:rPr lang="en-GB" sz="1600" dirty="0"/>
              <a:t> de la </a:t>
            </a:r>
            <a:r>
              <a:rPr lang="en-GB" sz="1600" dirty="0" err="1"/>
              <a:t>nivelul</a:t>
            </a:r>
            <a:r>
              <a:rPr lang="en-GB" sz="1600" dirty="0"/>
              <a:t> UAT </a:t>
            </a:r>
            <a:r>
              <a:rPr lang="en-GB" sz="1600" dirty="0" err="1"/>
              <a:t>Municipiul</a:t>
            </a:r>
            <a:r>
              <a:rPr lang="en-GB" sz="1600" dirty="0"/>
              <a:t> Vulcan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vederea</a:t>
            </a:r>
            <a:r>
              <a:rPr lang="en-GB" sz="1600" dirty="0"/>
              <a:t> </a:t>
            </a:r>
            <a:r>
              <a:rPr lang="en-GB" sz="1600" dirty="0" err="1"/>
              <a:t>utilizării</a:t>
            </a:r>
            <a:r>
              <a:rPr lang="en-GB" sz="1600" dirty="0"/>
              <a:t> </a:t>
            </a:r>
            <a:r>
              <a:rPr lang="en-GB" sz="1600" dirty="0" err="1"/>
              <a:t>unui</a:t>
            </a:r>
            <a:r>
              <a:rPr lang="en-GB" sz="1600" dirty="0"/>
              <a:t> management al </a:t>
            </a:r>
            <a:r>
              <a:rPr lang="en-GB" sz="1600" dirty="0" err="1"/>
              <a:t>calității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performaței</a:t>
            </a:r>
            <a:r>
              <a:rPr lang="en-GB" sz="1600" dirty="0"/>
              <a:t> la </a:t>
            </a:r>
            <a:r>
              <a:rPr lang="en-GB" sz="1600" dirty="0" err="1"/>
              <a:t>nivelul</a:t>
            </a:r>
            <a:r>
              <a:rPr lang="en-GB" sz="1600" dirty="0"/>
              <a:t> </a:t>
            </a:r>
            <a:r>
              <a:rPr lang="en-GB" sz="1600" dirty="0" err="1"/>
              <a:t>autorității</a:t>
            </a:r>
            <a:r>
              <a:rPr lang="en-GB" sz="1600" dirty="0"/>
              <a:t> </a:t>
            </a:r>
            <a:r>
              <a:rPr lang="en-GB" sz="1600" dirty="0" err="1"/>
              <a:t>publice</a:t>
            </a:r>
            <a:r>
              <a:rPr lang="en-GB" sz="1600" dirty="0"/>
              <a:t> </a:t>
            </a:r>
            <a:r>
              <a:rPr lang="en-GB" sz="1600" dirty="0" smtClean="0"/>
              <a:t>locale.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Necesitate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Necesitatea</a:t>
            </a:r>
            <a:r>
              <a:rPr lang="en-GB" dirty="0"/>
              <a:t> </a:t>
            </a:r>
            <a:r>
              <a:rPr lang="en-GB" dirty="0" err="1"/>
              <a:t>implementării</a:t>
            </a:r>
            <a:r>
              <a:rPr lang="en-GB" dirty="0"/>
              <a:t> </a:t>
            </a:r>
            <a:r>
              <a:rPr lang="en-GB" dirty="0" err="1"/>
              <a:t>acestui</a:t>
            </a:r>
            <a:r>
              <a:rPr lang="en-GB" dirty="0"/>
              <a:t> </a:t>
            </a:r>
            <a:r>
              <a:rPr lang="en-GB" dirty="0" err="1"/>
              <a:t>proiect</a:t>
            </a:r>
            <a:r>
              <a:rPr lang="en-GB" dirty="0"/>
              <a:t> se </a:t>
            </a:r>
            <a:r>
              <a:rPr lang="en-GB" dirty="0" err="1"/>
              <a:t>bazează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conștientizarea</a:t>
            </a:r>
            <a:r>
              <a:rPr lang="en-GB" dirty="0"/>
              <a:t> de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en-GB" dirty="0" err="1"/>
              <a:t>factorii</a:t>
            </a:r>
            <a:r>
              <a:rPr lang="en-GB" dirty="0"/>
              <a:t> </a:t>
            </a:r>
            <a:r>
              <a:rPr lang="en-GB" dirty="0" err="1"/>
              <a:t>decizionali</a:t>
            </a:r>
            <a:r>
              <a:rPr lang="en-GB" dirty="0"/>
              <a:t> a </a:t>
            </a:r>
            <a:r>
              <a:rPr lang="en-GB" dirty="0" err="1"/>
              <a:t>importanței</a:t>
            </a:r>
            <a:r>
              <a:rPr lang="en-GB" dirty="0"/>
              <a:t> </a:t>
            </a:r>
            <a:r>
              <a:rPr lang="en-GB" dirty="0" err="1"/>
              <a:t>managementului</a:t>
            </a:r>
            <a:r>
              <a:rPr lang="en-GB" dirty="0"/>
              <a:t> </a:t>
            </a:r>
            <a:r>
              <a:rPr lang="en-GB" dirty="0" err="1"/>
              <a:t>calității</a:t>
            </a:r>
            <a:r>
              <a:rPr lang="en-GB" dirty="0"/>
              <a:t> la </a:t>
            </a:r>
            <a:r>
              <a:rPr lang="en-GB" dirty="0" err="1"/>
              <a:t>nivelul</a:t>
            </a:r>
            <a:r>
              <a:rPr lang="en-GB" dirty="0"/>
              <a:t> </a:t>
            </a:r>
            <a:r>
              <a:rPr lang="en-GB" dirty="0" err="1"/>
              <a:t>autorității</a:t>
            </a:r>
            <a:r>
              <a:rPr lang="en-GB" dirty="0"/>
              <a:t> </a:t>
            </a:r>
            <a:r>
              <a:rPr lang="en-GB" dirty="0" err="1"/>
              <a:t>publice</a:t>
            </a:r>
            <a:r>
              <a:rPr lang="en-GB" dirty="0"/>
              <a:t> locale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utilizarea</a:t>
            </a:r>
            <a:r>
              <a:rPr lang="en-GB" dirty="0"/>
              <a:t> </a:t>
            </a:r>
            <a:r>
              <a:rPr lang="en-GB" dirty="0" err="1"/>
              <a:t>instrumentelor</a:t>
            </a:r>
            <a:r>
              <a:rPr lang="en-GB" dirty="0"/>
              <a:t> de management al </a:t>
            </a:r>
            <a:r>
              <a:rPr lang="en-GB" dirty="0" err="1"/>
              <a:t>calității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dezvoltarea</a:t>
            </a:r>
            <a:r>
              <a:rPr lang="en-GB" dirty="0"/>
              <a:t> </a:t>
            </a:r>
            <a:r>
              <a:rPr lang="en-GB" dirty="0" err="1"/>
              <a:t>competențelor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abilităților</a:t>
            </a:r>
            <a:r>
              <a:rPr lang="en-GB" dirty="0"/>
              <a:t> </a:t>
            </a:r>
            <a:r>
              <a:rPr lang="en-GB" dirty="0" err="1"/>
              <a:t>personalului</a:t>
            </a:r>
            <a:r>
              <a:rPr lang="en-GB" dirty="0"/>
              <a:t>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en-GB" dirty="0" err="1"/>
              <a:t>încât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asigure</a:t>
            </a:r>
            <a:r>
              <a:rPr lang="en-GB" dirty="0"/>
              <a:t> </a:t>
            </a:r>
            <a:r>
              <a:rPr lang="en-GB" dirty="0" err="1"/>
              <a:t>implementarea</a:t>
            </a:r>
            <a:r>
              <a:rPr lang="en-GB" dirty="0"/>
              <a:t> </a:t>
            </a:r>
            <a:r>
              <a:rPr lang="en-GB" dirty="0" err="1"/>
              <a:t>managementului</a:t>
            </a:r>
            <a:r>
              <a:rPr lang="en-GB" dirty="0"/>
              <a:t> </a:t>
            </a:r>
            <a:r>
              <a:rPr lang="en-GB" dirty="0" err="1"/>
              <a:t>calității</a:t>
            </a:r>
            <a:r>
              <a:rPr lang="en-GB" dirty="0"/>
              <a:t> la </a:t>
            </a:r>
            <a:r>
              <a:rPr lang="en-GB" dirty="0" err="1"/>
              <a:t>nivelul</a:t>
            </a:r>
            <a:r>
              <a:rPr lang="en-GB" dirty="0"/>
              <a:t> </a:t>
            </a:r>
            <a:r>
              <a:rPr lang="en-GB" dirty="0" err="1"/>
              <a:t>instituției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2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Solutie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808225"/>
            <a:ext cx="3893976" cy="763525"/>
          </a:xfrm>
        </p:spPr>
        <p:txBody>
          <a:bodyPr>
            <a:normAutofit/>
          </a:bodyPr>
          <a:lstStyle/>
          <a:p>
            <a:r>
              <a:rPr lang="en-GB" dirty="0" smtClean="0"/>
              <a:t>CAF</a:t>
            </a:r>
            <a:r>
              <a:rPr lang="en-GB" dirty="0"/>
              <a:t> 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829535"/>
            <a:ext cx="4041775" cy="2276475"/>
          </a:xfrm>
        </p:spPr>
        <p:txBody>
          <a:bodyPr/>
          <a:lstStyle/>
          <a:p>
            <a:r>
              <a:rPr lang="en-GB" dirty="0" smtClean="0"/>
              <a:t>ISO </a:t>
            </a:r>
            <a:r>
              <a:rPr lang="en-GB" dirty="0"/>
              <a:t>9001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96260" y="1350110"/>
            <a:ext cx="8093365" cy="479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Introducera</a:t>
            </a:r>
            <a:r>
              <a:rPr lang="en-GB" dirty="0" smtClean="0"/>
              <a:t> a </a:t>
            </a:r>
            <a:r>
              <a:rPr lang="en-GB" dirty="0" err="1"/>
              <a:t>două</a:t>
            </a:r>
            <a:r>
              <a:rPr lang="en-GB" dirty="0"/>
              <a:t> </a:t>
            </a:r>
            <a:r>
              <a:rPr lang="en-GB" dirty="0" err="1"/>
              <a:t>sisteme</a:t>
            </a:r>
            <a:r>
              <a:rPr lang="en-GB" dirty="0"/>
              <a:t> </a:t>
            </a:r>
            <a:r>
              <a:rPr lang="en-GB" dirty="0" err="1"/>
              <a:t>unitare</a:t>
            </a:r>
            <a:r>
              <a:rPr lang="en-GB" dirty="0"/>
              <a:t> de management al </a:t>
            </a:r>
            <a:r>
              <a:rPr lang="en-GB" dirty="0" err="1"/>
              <a:t>calității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al </a:t>
            </a:r>
            <a:r>
              <a:rPr lang="en-GB" dirty="0" err="1"/>
              <a:t>performanței</a:t>
            </a:r>
            <a:endParaRPr lang="en-US" dirty="0"/>
          </a:p>
        </p:txBody>
      </p:sp>
      <p:pic>
        <p:nvPicPr>
          <p:cNvPr id="3074" name="Picture 2" descr="C:\Users\User\Desktop\Prezentare Conferinta Vulcan\Calitate-și-performanță-în-administrația-public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2854608"/>
            <a:ext cx="3077310" cy="15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so9001certifi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885" y="2854608"/>
            <a:ext cx="3919449" cy="15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CAF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1672" y="1198559"/>
            <a:ext cx="5650083" cy="351106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CAF – </a:t>
            </a:r>
            <a:r>
              <a:rPr lang="en-US" b="1" dirty="0" err="1"/>
              <a:t>Cadrul</a:t>
            </a:r>
            <a:r>
              <a:rPr lang="en-US" b="1" dirty="0"/>
              <a:t> </a:t>
            </a:r>
            <a:r>
              <a:rPr lang="en-US" b="1" dirty="0" err="1"/>
              <a:t>Comun</a:t>
            </a:r>
            <a:r>
              <a:rPr lang="en-US" b="1" dirty="0"/>
              <a:t> de </a:t>
            </a:r>
            <a:r>
              <a:rPr lang="en-US" b="1" dirty="0" err="1"/>
              <a:t>Autoevaluare</a:t>
            </a:r>
            <a:r>
              <a:rPr lang="en-US" b="1" dirty="0"/>
              <a:t> a </a:t>
            </a:r>
            <a:r>
              <a:rPr lang="en-US" b="1" dirty="0" err="1"/>
              <a:t>modului</a:t>
            </a:r>
            <a:r>
              <a:rPr lang="en-US" b="1" dirty="0"/>
              <a:t> de </a:t>
            </a:r>
            <a:r>
              <a:rPr lang="en-US" b="1" dirty="0" err="1"/>
              <a:t>functionare</a:t>
            </a:r>
            <a:r>
              <a:rPr lang="en-US" b="1" dirty="0"/>
              <a:t> a </a:t>
            </a:r>
            <a:r>
              <a:rPr lang="en-US" b="1" dirty="0" err="1"/>
              <a:t>institutiilor</a:t>
            </a:r>
            <a:r>
              <a:rPr lang="en-US" b="1" dirty="0"/>
              <a:t> </a:t>
            </a:r>
            <a:r>
              <a:rPr lang="en-US" b="1" dirty="0" err="1"/>
              <a:t>publice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instrument de Management al </a:t>
            </a:r>
            <a:r>
              <a:rPr lang="en-US" dirty="0" err="1"/>
              <a:t>Calitatii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(TQM) </a:t>
            </a:r>
            <a:r>
              <a:rPr lang="en-US" dirty="0" err="1"/>
              <a:t>dezvoltat</a:t>
            </a:r>
            <a:r>
              <a:rPr lang="en-US" dirty="0"/>
              <a:t> de </a:t>
            </a:r>
            <a:r>
              <a:rPr lang="en-US" dirty="0" err="1"/>
              <a:t>sectorul</a:t>
            </a:r>
            <a:r>
              <a:rPr lang="en-US" dirty="0"/>
              <a:t> public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sectorul</a:t>
            </a:r>
            <a:r>
              <a:rPr lang="en-US" dirty="0"/>
              <a:t> public, </a:t>
            </a:r>
            <a:r>
              <a:rPr lang="en-US" dirty="0" err="1"/>
              <a:t>inspirat</a:t>
            </a:r>
            <a:r>
              <a:rPr lang="en-US" dirty="0"/>
              <a:t> din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Excelenta</a:t>
            </a:r>
            <a:r>
              <a:rPr lang="en-US" dirty="0"/>
              <a:t> al </a:t>
            </a:r>
            <a:r>
              <a:rPr lang="en-US" dirty="0" err="1"/>
              <a:t>Fundatiei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Calitatii</a:t>
            </a:r>
            <a:r>
              <a:rPr lang="en-US" dirty="0"/>
              <a:t> (EFQM). Se </a:t>
            </a:r>
            <a:r>
              <a:rPr lang="en-US" dirty="0" err="1"/>
              <a:t>bazeaza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premisa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excelente</a:t>
            </a:r>
            <a:r>
              <a:rPr lang="en-US" dirty="0"/>
              <a:t> </a:t>
            </a:r>
            <a:r>
              <a:rPr lang="en-US" dirty="0" err="1"/>
              <a:t>referitoare</a:t>
            </a:r>
            <a:r>
              <a:rPr lang="en-US" dirty="0"/>
              <a:t> la </a:t>
            </a:r>
            <a:r>
              <a:rPr lang="en-US" dirty="0" err="1"/>
              <a:t>performanta</a:t>
            </a:r>
            <a:r>
              <a:rPr lang="en-US" dirty="0"/>
              <a:t> </a:t>
            </a:r>
            <a:r>
              <a:rPr lang="en-US" dirty="0" err="1"/>
              <a:t>organizationala</a:t>
            </a:r>
            <a:r>
              <a:rPr lang="en-US" dirty="0"/>
              <a:t>, </a:t>
            </a:r>
            <a:r>
              <a:rPr lang="en-US" dirty="0" err="1"/>
              <a:t>cetateni</a:t>
            </a:r>
            <a:r>
              <a:rPr lang="en-US" dirty="0"/>
              <a:t>/</a:t>
            </a:r>
            <a:r>
              <a:rPr lang="en-US" dirty="0" err="1"/>
              <a:t>clienti</a:t>
            </a:r>
            <a:r>
              <a:rPr lang="en-US" dirty="0"/>
              <a:t>, personal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societate</a:t>
            </a:r>
            <a:r>
              <a:rPr lang="en-US" dirty="0"/>
              <a:t> pot fi </a:t>
            </a:r>
            <a:r>
              <a:rPr lang="en-US" dirty="0" err="1"/>
              <a:t>atinse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leadershipului</a:t>
            </a:r>
            <a:r>
              <a:rPr lang="en-US" dirty="0"/>
              <a:t> care conduce </a:t>
            </a:r>
            <a:r>
              <a:rPr lang="en-US" dirty="0" err="1"/>
              <a:t>strategia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planificarea</a:t>
            </a:r>
            <a:r>
              <a:rPr lang="en-US" dirty="0"/>
              <a:t>, </a:t>
            </a:r>
            <a:r>
              <a:rPr lang="en-US" dirty="0" err="1"/>
              <a:t>personalul</a:t>
            </a:r>
            <a:r>
              <a:rPr lang="en-US" dirty="0"/>
              <a:t>, </a:t>
            </a:r>
            <a:r>
              <a:rPr lang="en-US" dirty="0" err="1" smtClean="0"/>
              <a:t>parteneriatele</a:t>
            </a:r>
            <a:r>
              <a:rPr lang="en-US" dirty="0"/>
              <a:t>, </a:t>
            </a:r>
            <a:r>
              <a:rPr lang="en-US" dirty="0" err="1"/>
              <a:t>resursele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procesele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User\Desktop\Prezentare Conferinta Vulcan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54" y="196093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2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246070" cy="891995"/>
          </a:xfrm>
        </p:spPr>
        <p:txBody>
          <a:bodyPr/>
          <a:lstStyle/>
          <a:p>
            <a:r>
              <a:rPr lang="en-US" b="1" dirty="0" err="1" smtClean="0"/>
              <a:t>Scopuri</a:t>
            </a:r>
            <a:r>
              <a:rPr lang="en-US" b="1" dirty="0" smtClean="0"/>
              <a:t> </a:t>
            </a:r>
            <a:r>
              <a:rPr lang="en-US" b="1" dirty="0" err="1" smtClean="0"/>
              <a:t>principale</a:t>
            </a:r>
            <a:r>
              <a:rPr lang="en-US" b="1" dirty="0" smtClean="0"/>
              <a:t> CAF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 </a:t>
            </a:r>
            <a:r>
              <a:rPr lang="en-US" dirty="0" err="1"/>
              <a:t>introduca</a:t>
            </a:r>
            <a:r>
              <a:rPr lang="en-US" dirty="0"/>
              <a:t> </a:t>
            </a:r>
            <a:r>
              <a:rPr lang="en-US" dirty="0" err="1"/>
              <a:t>administratiile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 in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excelentei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principiilor</a:t>
            </a:r>
            <a:r>
              <a:rPr lang="en-US" dirty="0"/>
              <a:t> </a:t>
            </a:r>
            <a:r>
              <a:rPr lang="en-US" dirty="0" err="1"/>
              <a:t>Managementului</a:t>
            </a:r>
            <a:r>
              <a:rPr lang="en-US" dirty="0"/>
              <a:t> </a:t>
            </a:r>
            <a:r>
              <a:rPr lang="en-US" dirty="0" err="1"/>
              <a:t>Calitatii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;</a:t>
            </a:r>
          </a:p>
          <a:p>
            <a:r>
              <a:rPr lang="en-US" dirty="0"/>
              <a:t>Sa le </a:t>
            </a:r>
            <a:r>
              <a:rPr lang="en-US" dirty="0" err="1"/>
              <a:t>ghideze</a:t>
            </a:r>
            <a:r>
              <a:rPr lang="en-US" dirty="0"/>
              <a:t> </a:t>
            </a:r>
            <a:r>
              <a:rPr lang="en-US" dirty="0" err="1"/>
              <a:t>progresiv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un </a:t>
            </a:r>
            <a:r>
              <a:rPr lang="en-US" dirty="0" err="1"/>
              <a:t>ciclu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al </a:t>
            </a:r>
            <a:r>
              <a:rPr lang="en-US" dirty="0" err="1"/>
              <a:t>imbunatatirii</a:t>
            </a:r>
            <a:r>
              <a:rPr lang="en-US" dirty="0"/>
              <a:t> continue – PDCA (</a:t>
            </a:r>
            <a:r>
              <a:rPr lang="en-US" dirty="0" err="1"/>
              <a:t>Planifica</a:t>
            </a:r>
            <a:r>
              <a:rPr lang="en-US" dirty="0"/>
              <a:t>, </a:t>
            </a:r>
            <a:r>
              <a:rPr lang="en-US" dirty="0" err="1"/>
              <a:t>Executa</a:t>
            </a:r>
            <a:r>
              <a:rPr lang="en-US" dirty="0"/>
              <a:t>, </a:t>
            </a:r>
            <a:r>
              <a:rPr lang="en-US" dirty="0" err="1"/>
              <a:t>Controleaza</a:t>
            </a:r>
            <a:r>
              <a:rPr lang="en-US" dirty="0"/>
              <a:t>, </a:t>
            </a:r>
            <a:r>
              <a:rPr lang="en-US" dirty="0" err="1"/>
              <a:t>Optimizeaza</a:t>
            </a:r>
            <a:r>
              <a:rPr lang="en-US" dirty="0"/>
              <a:t>)</a:t>
            </a:r>
          </a:p>
          <a:p>
            <a:r>
              <a:rPr lang="en-US" dirty="0"/>
              <a:t>Sa </a:t>
            </a:r>
            <a:r>
              <a:rPr lang="en-US" dirty="0" err="1"/>
              <a:t>faciliteze</a:t>
            </a:r>
            <a:r>
              <a:rPr lang="en-US" dirty="0"/>
              <a:t> </a:t>
            </a:r>
            <a:r>
              <a:rPr lang="en-US" dirty="0" err="1"/>
              <a:t>autoevaluarea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organizatii</a:t>
            </a:r>
            <a:r>
              <a:rPr lang="en-US" dirty="0"/>
              <a:t> din </a:t>
            </a:r>
            <a:r>
              <a:rPr lang="en-US" dirty="0" err="1"/>
              <a:t>sectorul</a:t>
            </a:r>
            <a:r>
              <a:rPr lang="en-US" dirty="0"/>
              <a:t> public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obtine</a:t>
            </a:r>
            <a:r>
              <a:rPr lang="en-US" dirty="0"/>
              <a:t> o </a:t>
            </a:r>
            <a:r>
              <a:rPr lang="en-US" dirty="0" err="1"/>
              <a:t>analiza</a:t>
            </a:r>
            <a:r>
              <a:rPr lang="en-US" dirty="0"/>
              <a:t> diagnostic </a:t>
            </a:r>
            <a:r>
              <a:rPr lang="en-US" dirty="0" err="1"/>
              <a:t>si</a:t>
            </a:r>
            <a:r>
              <a:rPr lang="en-US" dirty="0"/>
              <a:t> o </a:t>
            </a:r>
            <a:r>
              <a:rPr lang="en-US" dirty="0" err="1"/>
              <a:t>identificare</a:t>
            </a:r>
            <a:r>
              <a:rPr lang="en-US" dirty="0"/>
              <a:t> a </a:t>
            </a:r>
            <a:r>
              <a:rPr lang="en-US" dirty="0" err="1"/>
              <a:t>actiunilor</a:t>
            </a:r>
            <a:r>
              <a:rPr lang="en-US" dirty="0"/>
              <a:t> de </a:t>
            </a:r>
            <a:r>
              <a:rPr lang="en-US" dirty="0" err="1"/>
              <a:t>imbunatatire</a:t>
            </a:r>
            <a:r>
              <a:rPr lang="en-US" dirty="0"/>
              <a:t>;</a:t>
            </a:r>
          </a:p>
          <a:p>
            <a:r>
              <a:rPr lang="en-US" dirty="0"/>
              <a:t>Sa </a:t>
            </a:r>
            <a:r>
              <a:rPr lang="en-US" dirty="0" err="1"/>
              <a:t>functioneze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o </a:t>
            </a:r>
            <a:r>
              <a:rPr lang="en-US" dirty="0" err="1"/>
              <a:t>punte</a:t>
            </a:r>
            <a:r>
              <a:rPr lang="en-US" dirty="0"/>
              <a:t> de </a:t>
            </a:r>
            <a:r>
              <a:rPr lang="en-US" dirty="0" err="1"/>
              <a:t>legatura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in </a:t>
            </a: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calitatii</a:t>
            </a:r>
            <a:r>
              <a:rPr lang="en-US" dirty="0"/>
              <a:t>, </a:t>
            </a:r>
            <a:r>
              <a:rPr lang="en-US" dirty="0" err="1"/>
              <a:t>atat</a:t>
            </a:r>
            <a:r>
              <a:rPr lang="en-US" dirty="0"/>
              <a:t> in </a:t>
            </a:r>
            <a:r>
              <a:rPr lang="en-US" dirty="0" err="1"/>
              <a:t>sectorul</a:t>
            </a:r>
            <a:r>
              <a:rPr lang="en-US" dirty="0"/>
              <a:t> public cat </a:t>
            </a:r>
            <a:r>
              <a:rPr lang="en-US" dirty="0" err="1"/>
              <a:t>si</a:t>
            </a:r>
            <a:r>
              <a:rPr lang="en-US" dirty="0"/>
              <a:t> in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;</a:t>
            </a:r>
          </a:p>
          <a:p>
            <a:r>
              <a:rPr lang="en-US" dirty="0"/>
              <a:t>Sa </a:t>
            </a:r>
            <a:r>
              <a:rPr lang="en-US" dirty="0" err="1"/>
              <a:t>faciliteze</a:t>
            </a:r>
            <a:r>
              <a:rPr lang="en-US" dirty="0"/>
              <a:t> </a:t>
            </a:r>
            <a:r>
              <a:rPr lang="en-US" dirty="0" err="1"/>
              <a:t>invatarea</a:t>
            </a:r>
            <a:r>
              <a:rPr lang="en-US" dirty="0"/>
              <a:t> continua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schimbul</a:t>
            </a:r>
            <a:r>
              <a:rPr lang="en-US" dirty="0"/>
              <a:t> de </a:t>
            </a:r>
            <a:r>
              <a:rPr lang="en-US" dirty="0" err="1"/>
              <a:t>experienta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institutii</a:t>
            </a:r>
            <a:r>
              <a:rPr lang="en-US" dirty="0"/>
              <a:t> din </a:t>
            </a:r>
            <a:r>
              <a:rPr lang="en-US" dirty="0" err="1"/>
              <a:t>sectorul</a:t>
            </a:r>
            <a:r>
              <a:rPr lang="en-US" dirty="0"/>
              <a:t> public.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0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CELE 8 PRINCIPII CARE FUNDAMENTEAZA </a:t>
            </a:r>
            <a:r>
              <a:rPr lang="en-US" b="1" dirty="0" smtClean="0"/>
              <a:t>EXCELENTA (I)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96261" y="1198559"/>
            <a:ext cx="7482546" cy="3511061"/>
          </a:xfrm>
        </p:spPr>
        <p:txBody>
          <a:bodyPr>
            <a:noAutofit/>
          </a:bodyPr>
          <a:lstStyle/>
          <a:p>
            <a:r>
              <a:rPr lang="en-US" sz="1300" b="1" dirty="0" err="1"/>
              <a:t>Principiul</a:t>
            </a:r>
            <a:r>
              <a:rPr lang="en-US" sz="1300" b="1" dirty="0"/>
              <a:t> 1: ORIENTAREA CATRE REZULTATE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Organizatia</a:t>
            </a:r>
            <a:r>
              <a:rPr lang="en-US" sz="1300" dirty="0"/>
              <a:t> se </a:t>
            </a:r>
            <a:r>
              <a:rPr lang="en-US" sz="1300" dirty="0" err="1"/>
              <a:t>concentreaza</a:t>
            </a:r>
            <a:r>
              <a:rPr lang="en-US" sz="1300" dirty="0"/>
              <a:t> </a:t>
            </a:r>
            <a:r>
              <a:rPr lang="en-US" sz="1300" dirty="0" err="1"/>
              <a:t>pe</a:t>
            </a:r>
            <a:r>
              <a:rPr lang="en-US" sz="1300" dirty="0"/>
              <a:t> </a:t>
            </a:r>
            <a:r>
              <a:rPr lang="en-US" sz="1300" dirty="0" err="1"/>
              <a:t>rezultate</a:t>
            </a:r>
            <a:r>
              <a:rPr lang="en-US" sz="1300" dirty="0"/>
              <a:t>. </a:t>
            </a:r>
            <a:r>
              <a:rPr lang="en-US" sz="1300" dirty="0" err="1"/>
              <a:t>Sunt</a:t>
            </a:r>
            <a:r>
              <a:rPr lang="en-US" sz="1300" dirty="0"/>
              <a:t> </a:t>
            </a:r>
            <a:r>
              <a:rPr lang="en-US" sz="1300" dirty="0" err="1"/>
              <a:t>atinse</a:t>
            </a:r>
            <a:r>
              <a:rPr lang="en-US" sz="1300" dirty="0"/>
              <a:t> </a:t>
            </a:r>
            <a:r>
              <a:rPr lang="en-US" sz="1300" dirty="0" err="1"/>
              <a:t>rezultatele</a:t>
            </a:r>
            <a:r>
              <a:rPr lang="en-US" sz="1300" dirty="0"/>
              <a:t> care </a:t>
            </a:r>
            <a:r>
              <a:rPr lang="en-US" sz="1300" dirty="0" err="1"/>
              <a:t>satisfac</a:t>
            </a:r>
            <a:r>
              <a:rPr lang="en-US" sz="1300" dirty="0"/>
              <a:t> </a:t>
            </a:r>
            <a:r>
              <a:rPr lang="en-US" sz="1300" dirty="0" err="1"/>
              <a:t>toti</a:t>
            </a:r>
            <a:r>
              <a:rPr lang="en-US" sz="1300" dirty="0"/>
              <a:t> </a:t>
            </a:r>
            <a:r>
              <a:rPr lang="en-US" sz="1300" i="1" dirty="0" err="1"/>
              <a:t>stakehotderii</a:t>
            </a:r>
            <a:r>
              <a:rPr lang="en-US" sz="1300" i="1" dirty="0"/>
              <a:t> </a:t>
            </a:r>
            <a:r>
              <a:rPr lang="en-US" sz="1300" dirty="0"/>
              <a:t>(</a:t>
            </a:r>
            <a:r>
              <a:rPr lang="en-US" sz="1300" dirty="0" err="1"/>
              <a:t>autoritati</a:t>
            </a:r>
            <a:r>
              <a:rPr lang="en-US" sz="1300" dirty="0"/>
              <a:t>, </a:t>
            </a:r>
            <a:r>
              <a:rPr lang="en-US" sz="1300" dirty="0" err="1"/>
              <a:t>cetateni</a:t>
            </a:r>
            <a:r>
              <a:rPr lang="en-US" sz="1300" dirty="0"/>
              <a:t>/</a:t>
            </a:r>
            <a:r>
              <a:rPr lang="en-US" sz="1300" dirty="0" err="1"/>
              <a:t>clienti</a:t>
            </a:r>
            <a:r>
              <a:rPr lang="en-US" sz="1300" dirty="0"/>
              <a:t>, </a:t>
            </a:r>
            <a:r>
              <a:rPr lang="en-US" sz="1300" dirty="0" err="1"/>
              <a:t>parteneri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personalul</a:t>
            </a:r>
            <a:r>
              <a:rPr lang="en-US" sz="1300" dirty="0"/>
              <a:t> </a:t>
            </a:r>
            <a:r>
              <a:rPr lang="en-US" sz="1300" dirty="0" err="1"/>
              <a:t>angajat</a:t>
            </a:r>
            <a:r>
              <a:rPr lang="en-US" sz="1300" dirty="0"/>
              <a:t>) </a:t>
            </a:r>
            <a:r>
              <a:rPr lang="en-US" sz="1300" dirty="0" err="1"/>
              <a:t>tinand</a:t>
            </a:r>
            <a:r>
              <a:rPr lang="en-US" sz="1300" dirty="0"/>
              <a:t> </a:t>
            </a:r>
            <a:r>
              <a:rPr lang="en-US" sz="1300" dirty="0" err="1"/>
              <a:t>cont</a:t>
            </a:r>
            <a:r>
              <a:rPr lang="en-US" sz="1300" dirty="0"/>
              <a:t> de </a:t>
            </a:r>
            <a:r>
              <a:rPr lang="en-US" sz="1300" dirty="0" err="1"/>
              <a:t>scopul</a:t>
            </a:r>
            <a:r>
              <a:rPr lang="en-US" sz="1300" dirty="0"/>
              <a:t> </a:t>
            </a:r>
            <a:r>
              <a:rPr lang="en-US" sz="1300" dirty="0" err="1"/>
              <a:t>stabilit</a:t>
            </a:r>
            <a:r>
              <a:rPr lang="en-US" sz="1300" dirty="0"/>
              <a:t> initial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1300" b="1" dirty="0" err="1"/>
              <a:t>Principiul</a:t>
            </a:r>
            <a:r>
              <a:rPr lang="en-US" sz="1300" b="1" dirty="0"/>
              <a:t> 2: ORIENTARE CATRE CETATENI/CLIENTI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Organizatia</a:t>
            </a:r>
            <a:r>
              <a:rPr lang="en-US" sz="1300" dirty="0"/>
              <a:t> se </a:t>
            </a:r>
            <a:r>
              <a:rPr lang="en-US" sz="1300" dirty="0" err="1"/>
              <a:t>bazeaza</a:t>
            </a:r>
            <a:r>
              <a:rPr lang="en-US" sz="1300" dirty="0"/>
              <a:t> </a:t>
            </a:r>
            <a:r>
              <a:rPr lang="en-US" sz="1300" dirty="0" err="1"/>
              <a:t>atat</a:t>
            </a:r>
            <a:r>
              <a:rPr lang="en-US" sz="1300" dirty="0"/>
              <a:t> </a:t>
            </a:r>
            <a:r>
              <a:rPr lang="en-US" sz="1300" dirty="0" err="1"/>
              <a:t>pe</a:t>
            </a:r>
            <a:r>
              <a:rPr lang="en-US" sz="1300" dirty="0"/>
              <a:t> </a:t>
            </a:r>
            <a:r>
              <a:rPr lang="en-US" sz="1300" dirty="0" err="1"/>
              <a:t>nevoile</a:t>
            </a:r>
            <a:r>
              <a:rPr lang="en-US" sz="1300" dirty="0"/>
              <a:t> </a:t>
            </a:r>
            <a:r>
              <a:rPr lang="en-US" sz="1300" dirty="0" err="1"/>
              <a:t>prezente</a:t>
            </a:r>
            <a:r>
              <a:rPr lang="en-US" sz="1300" dirty="0"/>
              <a:t> ale </a:t>
            </a:r>
            <a:r>
              <a:rPr lang="en-US" sz="1300" dirty="0" err="1"/>
              <a:t>cetatenilor</a:t>
            </a:r>
            <a:r>
              <a:rPr lang="en-US" sz="1300" dirty="0"/>
              <a:t>/</a:t>
            </a:r>
            <a:r>
              <a:rPr lang="en-US" sz="1300" dirty="0" err="1"/>
              <a:t>clientilor</a:t>
            </a:r>
            <a:r>
              <a:rPr lang="en-US" sz="1300" dirty="0"/>
              <a:t> cat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pe</a:t>
            </a:r>
            <a:r>
              <a:rPr lang="en-US" sz="1300" dirty="0"/>
              <a:t> </a:t>
            </a:r>
            <a:r>
              <a:rPr lang="en-US" sz="1300" dirty="0" err="1"/>
              <a:t>cele</a:t>
            </a:r>
            <a:r>
              <a:rPr lang="en-US" sz="1300" dirty="0"/>
              <a:t> </a:t>
            </a:r>
            <a:r>
              <a:rPr lang="en-US" sz="1300" dirty="0" err="1"/>
              <a:t>viitoare</a:t>
            </a:r>
            <a:r>
              <a:rPr lang="en-US" sz="1300" dirty="0"/>
              <a:t>. Ii </a:t>
            </a:r>
            <a:r>
              <a:rPr lang="en-US" sz="1300" dirty="0" err="1"/>
              <a:t>implica</a:t>
            </a:r>
            <a:r>
              <a:rPr lang="en-US" sz="1300" dirty="0"/>
              <a:t> in </a:t>
            </a:r>
            <a:r>
              <a:rPr lang="en-US" sz="1300" dirty="0" err="1"/>
              <a:t>dezvoltarea</a:t>
            </a:r>
            <a:r>
              <a:rPr lang="en-US" sz="1300" dirty="0"/>
              <a:t> de </a:t>
            </a:r>
            <a:r>
              <a:rPr lang="en-US" sz="1300" dirty="0" err="1"/>
              <a:t>produse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servicii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in </a:t>
            </a:r>
            <a:r>
              <a:rPr lang="en-US" sz="1300" dirty="0" err="1"/>
              <a:t>imbunatatirea</a:t>
            </a:r>
            <a:r>
              <a:rPr lang="en-US" sz="1300" dirty="0"/>
              <a:t> </a:t>
            </a:r>
            <a:r>
              <a:rPr lang="en-US" sz="1300" dirty="0" err="1"/>
              <a:t>performantei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1300" b="1" dirty="0" err="1"/>
              <a:t>Principiul</a:t>
            </a:r>
            <a:r>
              <a:rPr lang="en-US" sz="1300" b="1" dirty="0"/>
              <a:t> 3: LEADERSHIP SI CONSTANTA SCOPULUI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Acest</a:t>
            </a:r>
            <a:r>
              <a:rPr lang="en-US" sz="1300" dirty="0"/>
              <a:t> </a:t>
            </a:r>
            <a:r>
              <a:rPr lang="en-US" sz="1300" dirty="0" err="1"/>
              <a:t>principiu</a:t>
            </a:r>
            <a:r>
              <a:rPr lang="en-US" sz="1300" dirty="0"/>
              <a:t> </a:t>
            </a:r>
            <a:r>
              <a:rPr lang="en-US" sz="1300" dirty="0" err="1"/>
              <a:t>imbina</a:t>
            </a:r>
            <a:r>
              <a:rPr lang="en-US" sz="1300" dirty="0"/>
              <a:t> </a:t>
            </a:r>
            <a:r>
              <a:rPr lang="en-US" sz="1300" dirty="0" err="1"/>
              <a:t>leadershipul</a:t>
            </a:r>
            <a:r>
              <a:rPr lang="en-US" sz="1300" dirty="0"/>
              <a:t> </a:t>
            </a:r>
            <a:r>
              <a:rPr lang="en-US" sz="1300" dirty="0" err="1"/>
              <a:t>vizionar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inspirational cu </a:t>
            </a:r>
            <a:r>
              <a:rPr lang="en-US" sz="1300" dirty="0" err="1"/>
              <a:t>constanta</a:t>
            </a:r>
            <a:r>
              <a:rPr lang="en-US" sz="1300" dirty="0"/>
              <a:t> </a:t>
            </a:r>
            <a:r>
              <a:rPr lang="en-US" sz="1300" dirty="0" err="1"/>
              <a:t>scopului</a:t>
            </a:r>
            <a:r>
              <a:rPr lang="en-US" sz="1300" dirty="0"/>
              <a:t> </a:t>
            </a:r>
            <a:r>
              <a:rPr lang="en-US" sz="1300" dirty="0" err="1"/>
              <a:t>intr</a:t>
            </a:r>
            <a:r>
              <a:rPr lang="en-US" sz="1300" dirty="0"/>
              <a:t>-un </a:t>
            </a:r>
            <a:r>
              <a:rPr lang="en-US" sz="1300" dirty="0" err="1"/>
              <a:t>mediu</a:t>
            </a:r>
            <a:r>
              <a:rPr lang="en-US" sz="1300" dirty="0"/>
              <a:t> care se </a:t>
            </a:r>
            <a:r>
              <a:rPr lang="en-US" sz="1300" dirty="0" err="1"/>
              <a:t>afla</a:t>
            </a:r>
            <a:r>
              <a:rPr lang="en-US" sz="1300" dirty="0"/>
              <a:t> in continua </a:t>
            </a:r>
            <a:r>
              <a:rPr lang="en-US" sz="1300" dirty="0" err="1"/>
              <a:t>schimbare</a:t>
            </a:r>
            <a:r>
              <a:rPr lang="en-US" sz="1300" dirty="0"/>
              <a:t>. </a:t>
            </a:r>
            <a:r>
              <a:rPr lang="en-US" sz="1300" dirty="0" err="1"/>
              <a:t>Leaderii</a:t>
            </a:r>
            <a:r>
              <a:rPr lang="en-US" sz="1300" dirty="0"/>
              <a:t> </a:t>
            </a:r>
            <a:r>
              <a:rPr lang="en-US" sz="1300" dirty="0" err="1"/>
              <a:t>stabilesc</a:t>
            </a:r>
            <a:r>
              <a:rPr lang="en-US" sz="1300" dirty="0"/>
              <a:t> o </a:t>
            </a:r>
            <a:r>
              <a:rPr lang="en-US" sz="1300" dirty="0" err="1"/>
              <a:t>misiune</a:t>
            </a:r>
            <a:r>
              <a:rPr lang="en-US" sz="1300" dirty="0"/>
              <a:t> </a:t>
            </a:r>
            <a:r>
              <a:rPr lang="en-US" sz="1300" dirty="0" err="1"/>
              <a:t>clara</a:t>
            </a:r>
            <a:r>
              <a:rPr lang="en-US" sz="1300" dirty="0"/>
              <a:t> </a:t>
            </a:r>
            <a:r>
              <a:rPr lang="en-US" sz="1300" dirty="0" err="1"/>
              <a:t>precum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o </a:t>
            </a:r>
            <a:r>
              <a:rPr lang="en-US" sz="1300" dirty="0" err="1"/>
              <a:t>viziune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valori</a:t>
            </a:r>
            <a:r>
              <a:rPr lang="en-US" sz="1300" dirty="0"/>
              <a:t>; de </a:t>
            </a:r>
            <a:r>
              <a:rPr lang="en-US" sz="1300" dirty="0" err="1"/>
              <a:t>asemenea</a:t>
            </a:r>
            <a:r>
              <a:rPr lang="en-US" sz="1300" dirty="0"/>
              <a:t> </a:t>
            </a:r>
            <a:r>
              <a:rPr lang="en-US" sz="1300" dirty="0" err="1"/>
              <a:t>creaza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mentin</a:t>
            </a:r>
            <a:r>
              <a:rPr lang="en-US" sz="1300" dirty="0"/>
              <a:t> un </a:t>
            </a:r>
            <a:r>
              <a:rPr lang="en-US" sz="1300" dirty="0" err="1"/>
              <a:t>mediu</a:t>
            </a:r>
            <a:r>
              <a:rPr lang="en-US" sz="1300" dirty="0"/>
              <a:t> intern in care </a:t>
            </a:r>
            <a:r>
              <a:rPr lang="en-US" sz="1300" dirty="0" err="1"/>
              <a:t>oamenii</a:t>
            </a:r>
            <a:r>
              <a:rPr lang="en-US" sz="1300" dirty="0"/>
              <a:t> pot fi </a:t>
            </a:r>
            <a:r>
              <a:rPr lang="en-US" sz="1300" dirty="0" err="1"/>
              <a:t>implicati</a:t>
            </a:r>
            <a:r>
              <a:rPr lang="en-US" sz="1300" dirty="0"/>
              <a:t> total in </a:t>
            </a:r>
            <a:r>
              <a:rPr lang="en-US" sz="1300" dirty="0" err="1"/>
              <a:t>realizarea</a:t>
            </a:r>
            <a:r>
              <a:rPr lang="en-US" sz="1300" dirty="0"/>
              <a:t> </a:t>
            </a:r>
            <a:r>
              <a:rPr lang="en-US" sz="1300" dirty="0" err="1"/>
              <a:t>obiectivelor</a:t>
            </a:r>
            <a:r>
              <a:rPr lang="en-US" sz="1300" dirty="0"/>
              <a:t> </a:t>
            </a:r>
            <a:r>
              <a:rPr lang="en-US" sz="1300" dirty="0" err="1"/>
              <a:t>organizatiei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1300" b="1" dirty="0" err="1"/>
              <a:t>Principiul</a:t>
            </a:r>
            <a:r>
              <a:rPr lang="en-US" sz="1300" b="1" dirty="0"/>
              <a:t> 4: MANAGEMENT PRIN PROCESE SI FAPTE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Acest</a:t>
            </a:r>
            <a:r>
              <a:rPr lang="en-US" sz="1300" dirty="0"/>
              <a:t> </a:t>
            </a:r>
            <a:r>
              <a:rPr lang="en-US" sz="1300" dirty="0" err="1"/>
              <a:t>principiu</a:t>
            </a:r>
            <a:r>
              <a:rPr lang="en-US" sz="1300" dirty="0"/>
              <a:t> </a:t>
            </a:r>
            <a:r>
              <a:rPr lang="en-US" sz="1300" dirty="0" err="1"/>
              <a:t>ghideaza</a:t>
            </a:r>
            <a:r>
              <a:rPr lang="en-US" sz="1300" dirty="0"/>
              <a:t> </a:t>
            </a:r>
            <a:r>
              <a:rPr lang="en-US" sz="1300" dirty="0" err="1"/>
              <a:t>organizatia</a:t>
            </a:r>
            <a:r>
              <a:rPr lang="en-US" sz="1300" dirty="0"/>
              <a:t> din perspective </a:t>
            </a:r>
            <a:r>
              <a:rPr lang="en-US" sz="1300" dirty="0" err="1"/>
              <a:t>ca</a:t>
            </a:r>
            <a:r>
              <a:rPr lang="en-US" sz="1300" dirty="0"/>
              <a:t> un </a:t>
            </a:r>
            <a:r>
              <a:rPr lang="en-US" sz="1300" dirty="0" err="1"/>
              <a:t>rezultat</a:t>
            </a:r>
            <a:r>
              <a:rPr lang="en-US" sz="1300" dirty="0"/>
              <a:t> </a:t>
            </a:r>
            <a:r>
              <a:rPr lang="en-US" sz="1300" dirty="0" err="1"/>
              <a:t>asteptat</a:t>
            </a:r>
            <a:r>
              <a:rPr lang="en-US" sz="1300" dirty="0"/>
              <a:t> </a:t>
            </a:r>
            <a:r>
              <a:rPr lang="en-US" sz="1300" dirty="0" err="1"/>
              <a:t>poate</a:t>
            </a:r>
            <a:r>
              <a:rPr lang="en-US" sz="1300" dirty="0"/>
              <a:t> fi </a:t>
            </a:r>
            <a:r>
              <a:rPr lang="en-US" sz="1300" dirty="0" err="1"/>
              <a:t>atins</a:t>
            </a:r>
            <a:r>
              <a:rPr lang="en-US" sz="1300" dirty="0"/>
              <a:t> </a:t>
            </a:r>
            <a:r>
              <a:rPr lang="en-US" sz="1300" dirty="0" err="1"/>
              <a:t>mai</a:t>
            </a:r>
            <a:r>
              <a:rPr lang="en-US" sz="1300" dirty="0"/>
              <a:t> </a:t>
            </a:r>
            <a:r>
              <a:rPr lang="en-US" sz="1300" dirty="0" err="1"/>
              <a:t>eficient</a:t>
            </a:r>
            <a:r>
              <a:rPr lang="en-US" sz="1300" dirty="0"/>
              <a:t> </a:t>
            </a:r>
            <a:r>
              <a:rPr lang="en-US" sz="1300" dirty="0" err="1"/>
              <a:t>atunci</a:t>
            </a:r>
            <a:r>
              <a:rPr lang="en-US" sz="1300" dirty="0"/>
              <a:t> </a:t>
            </a:r>
            <a:r>
              <a:rPr lang="en-US" sz="1300" dirty="0" err="1"/>
              <a:t>cand</a:t>
            </a:r>
            <a:r>
              <a:rPr lang="en-US" sz="1300" dirty="0"/>
              <a:t> </a:t>
            </a:r>
            <a:r>
              <a:rPr lang="en-US" sz="1300" dirty="0" err="1"/>
              <a:t>resurse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activitati</a:t>
            </a:r>
            <a:r>
              <a:rPr lang="en-US" sz="1300" dirty="0"/>
              <a:t> </a:t>
            </a:r>
            <a:r>
              <a:rPr lang="en-US" sz="1300" dirty="0" err="1"/>
              <a:t>aflate</a:t>
            </a:r>
            <a:r>
              <a:rPr lang="en-US" sz="1300" dirty="0"/>
              <a:t> in </a:t>
            </a:r>
            <a:r>
              <a:rPr lang="en-US" sz="1300" dirty="0" err="1"/>
              <a:t>legatura</a:t>
            </a:r>
            <a:r>
              <a:rPr lang="en-US" sz="1300" dirty="0"/>
              <a:t> </a:t>
            </a:r>
            <a:r>
              <a:rPr lang="en-US" sz="1300" dirty="0" err="1"/>
              <a:t>sunt</a:t>
            </a:r>
            <a:r>
              <a:rPr lang="en-US" sz="1300" dirty="0"/>
              <a:t> </a:t>
            </a:r>
            <a:r>
              <a:rPr lang="en-US" sz="1300" dirty="0" err="1"/>
              <a:t>gestionate</a:t>
            </a:r>
            <a:r>
              <a:rPr lang="en-US" sz="1300" dirty="0"/>
              <a:t> </a:t>
            </a:r>
            <a:r>
              <a:rPr lang="en-US" sz="1300" dirty="0" err="1"/>
              <a:t>ca</a:t>
            </a:r>
            <a:r>
              <a:rPr lang="en-US" sz="1300" dirty="0"/>
              <a:t> un </a:t>
            </a:r>
            <a:r>
              <a:rPr lang="en-US" sz="1300" dirty="0" err="1"/>
              <a:t>proces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deciziile</a:t>
            </a:r>
            <a:r>
              <a:rPr lang="en-US" sz="1300" dirty="0"/>
              <a:t> </a:t>
            </a:r>
            <a:r>
              <a:rPr lang="en-US" sz="1300" dirty="0" err="1"/>
              <a:t>eficiente</a:t>
            </a:r>
            <a:r>
              <a:rPr lang="en-US" sz="1300" dirty="0"/>
              <a:t> </a:t>
            </a:r>
            <a:r>
              <a:rPr lang="en-US" sz="1300" dirty="0" err="1"/>
              <a:t>sunt</a:t>
            </a:r>
            <a:r>
              <a:rPr lang="en-US" sz="1300" dirty="0"/>
              <a:t> </a:t>
            </a:r>
            <a:r>
              <a:rPr lang="en-US" sz="1300" dirty="0" err="1"/>
              <a:t>bazate</a:t>
            </a:r>
            <a:r>
              <a:rPr lang="en-US" sz="1300" dirty="0"/>
              <a:t> </a:t>
            </a:r>
            <a:r>
              <a:rPr lang="en-US" sz="1300" dirty="0" err="1"/>
              <a:t>pe</a:t>
            </a:r>
            <a:r>
              <a:rPr lang="en-US" sz="1300" dirty="0"/>
              <a:t> date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informatii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8150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CELE 8 PRINCIPII CARE FUNDAMENTEAZA </a:t>
            </a:r>
            <a:r>
              <a:rPr lang="en-US" b="1" dirty="0" smtClean="0"/>
              <a:t>EXCELENTA (II)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b="1" dirty="0" err="1"/>
              <a:t>Principiul</a:t>
            </a:r>
            <a:r>
              <a:rPr lang="en-US" sz="5600" b="1" dirty="0"/>
              <a:t> 5: DEZVOLTAREA SI IMPLICAREA PERSONALULUI</a:t>
            </a:r>
            <a:endParaRPr lang="en-US" sz="5600" dirty="0"/>
          </a:p>
          <a:p>
            <a:pPr marL="0" indent="0">
              <a:buNone/>
            </a:pPr>
            <a:r>
              <a:rPr lang="en-US" sz="5600" dirty="0" err="1"/>
              <a:t>Oamenii</a:t>
            </a:r>
            <a:r>
              <a:rPr lang="en-US" sz="5600" dirty="0"/>
              <a:t> de la </a:t>
            </a:r>
            <a:r>
              <a:rPr lang="en-US" sz="5600" dirty="0" err="1"/>
              <a:t>orice</a:t>
            </a:r>
            <a:r>
              <a:rPr lang="en-US" sz="5600" dirty="0"/>
              <a:t> </a:t>
            </a:r>
            <a:r>
              <a:rPr lang="en-US" sz="5600" dirty="0" err="1"/>
              <a:t>nivel</a:t>
            </a:r>
            <a:r>
              <a:rPr lang="en-US" sz="5600" dirty="0"/>
              <a:t> </a:t>
            </a:r>
            <a:r>
              <a:rPr lang="en-US" sz="5600" dirty="0" err="1"/>
              <a:t>reprezinta</a:t>
            </a:r>
            <a:r>
              <a:rPr lang="en-US" sz="5600" dirty="0"/>
              <a:t> </a:t>
            </a:r>
            <a:r>
              <a:rPr lang="en-US" sz="5600" dirty="0" err="1"/>
              <a:t>esenta</a:t>
            </a:r>
            <a:r>
              <a:rPr lang="en-US" sz="5600" dirty="0"/>
              <a:t> </a:t>
            </a:r>
            <a:r>
              <a:rPr lang="en-US" sz="5600" dirty="0" err="1"/>
              <a:t>organizatiei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implicarea</a:t>
            </a:r>
            <a:r>
              <a:rPr lang="en-US" sz="5600" dirty="0"/>
              <a:t> </a:t>
            </a:r>
            <a:r>
              <a:rPr lang="en-US" sz="5600" dirty="0" err="1"/>
              <a:t>lor</a:t>
            </a:r>
            <a:r>
              <a:rPr lang="en-US" sz="5600" dirty="0"/>
              <a:t> </a:t>
            </a:r>
            <a:r>
              <a:rPr lang="en-US" sz="5600" dirty="0" err="1"/>
              <a:t>totala</a:t>
            </a:r>
            <a:r>
              <a:rPr lang="en-US" sz="5600" dirty="0"/>
              <a:t> </a:t>
            </a:r>
            <a:r>
              <a:rPr lang="en-US" sz="5600" dirty="0" err="1"/>
              <a:t>permite</a:t>
            </a:r>
            <a:r>
              <a:rPr lang="en-US" sz="5600" dirty="0"/>
              <a:t> </a:t>
            </a:r>
            <a:r>
              <a:rPr lang="en-US" sz="5600" dirty="0" err="1"/>
              <a:t>ca</a:t>
            </a:r>
            <a:r>
              <a:rPr lang="en-US" sz="5600" dirty="0"/>
              <a:t> </a:t>
            </a:r>
            <a:r>
              <a:rPr lang="en-US" sz="5600" dirty="0" err="1"/>
              <a:t>abilitatile</a:t>
            </a:r>
            <a:r>
              <a:rPr lang="en-US" sz="5600" dirty="0"/>
              <a:t> </a:t>
            </a:r>
            <a:r>
              <a:rPr lang="en-US" sz="5600" dirty="0" err="1"/>
              <a:t>lor</a:t>
            </a:r>
            <a:r>
              <a:rPr lang="en-US" sz="5600" dirty="0"/>
              <a:t> </a:t>
            </a:r>
            <a:r>
              <a:rPr lang="en-US" sz="5600" dirty="0" err="1"/>
              <a:t>sa</a:t>
            </a:r>
            <a:r>
              <a:rPr lang="en-US" sz="5600" dirty="0"/>
              <a:t> fie </a:t>
            </a:r>
            <a:r>
              <a:rPr lang="en-US" sz="5600" dirty="0" err="1"/>
              <a:t>folosite</a:t>
            </a:r>
            <a:r>
              <a:rPr lang="en-US" sz="5600" dirty="0"/>
              <a:t> in </a:t>
            </a:r>
            <a:r>
              <a:rPr lang="en-US" sz="5600" dirty="0" err="1"/>
              <a:t>beneficiul</a:t>
            </a:r>
            <a:r>
              <a:rPr lang="en-US" sz="5600" dirty="0"/>
              <a:t> </a:t>
            </a:r>
            <a:r>
              <a:rPr lang="en-US" sz="5600" dirty="0" err="1"/>
              <a:t>organizatiei</a:t>
            </a:r>
            <a:r>
              <a:rPr lang="en-US" sz="5600" dirty="0"/>
              <a:t>. </a:t>
            </a:r>
            <a:r>
              <a:rPr lang="en-US" sz="5600" dirty="0" err="1"/>
              <a:t>Contributia</a:t>
            </a:r>
            <a:r>
              <a:rPr lang="en-US" sz="5600" dirty="0"/>
              <a:t> </a:t>
            </a:r>
            <a:r>
              <a:rPr lang="en-US" sz="5600" dirty="0" err="1"/>
              <a:t>angajatilor</a:t>
            </a:r>
            <a:r>
              <a:rPr lang="en-US" sz="5600" dirty="0"/>
              <a:t> </a:t>
            </a:r>
            <a:r>
              <a:rPr lang="en-US" sz="5600" dirty="0" err="1"/>
              <a:t>ar</a:t>
            </a:r>
            <a:r>
              <a:rPr lang="en-US" sz="5600" dirty="0"/>
              <a:t> </a:t>
            </a:r>
            <a:r>
              <a:rPr lang="en-US" sz="5600" dirty="0" err="1"/>
              <a:t>trebui</a:t>
            </a:r>
            <a:r>
              <a:rPr lang="en-US" sz="5600" dirty="0"/>
              <a:t> </a:t>
            </a:r>
            <a:r>
              <a:rPr lang="en-US" sz="5600" dirty="0" err="1"/>
              <a:t>maximizata</a:t>
            </a:r>
            <a:r>
              <a:rPr lang="en-US" sz="5600" dirty="0"/>
              <a:t> </a:t>
            </a:r>
            <a:r>
              <a:rPr lang="en-US" sz="5600" dirty="0" err="1"/>
              <a:t>prin</a:t>
            </a:r>
            <a:r>
              <a:rPr lang="en-US" sz="5600" dirty="0"/>
              <a:t> </a:t>
            </a:r>
            <a:r>
              <a:rPr lang="en-US" sz="5600" dirty="0" err="1"/>
              <a:t>dezvoltarea</a:t>
            </a:r>
            <a:r>
              <a:rPr lang="en-US" sz="5600" dirty="0"/>
              <a:t>, </a:t>
            </a:r>
            <a:r>
              <a:rPr lang="en-US" sz="5600" dirty="0" err="1"/>
              <a:t>implicarea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crearea</a:t>
            </a:r>
            <a:r>
              <a:rPr lang="en-US" sz="5600" dirty="0"/>
              <a:t> </a:t>
            </a:r>
            <a:r>
              <a:rPr lang="en-US" sz="5600" dirty="0" err="1"/>
              <a:t>unui</a:t>
            </a:r>
            <a:r>
              <a:rPr lang="en-US" sz="5600" dirty="0"/>
              <a:t> </a:t>
            </a:r>
            <a:r>
              <a:rPr lang="en-US" sz="5600" dirty="0" err="1"/>
              <a:t>mediu</a:t>
            </a:r>
            <a:r>
              <a:rPr lang="en-US" sz="5600" dirty="0"/>
              <a:t> de </a:t>
            </a:r>
            <a:r>
              <a:rPr lang="en-US" sz="5600" dirty="0" err="1"/>
              <a:t>lucru</a:t>
            </a:r>
            <a:r>
              <a:rPr lang="en-US" sz="5600" dirty="0"/>
              <a:t> cu </a:t>
            </a:r>
            <a:r>
              <a:rPr lang="en-US" sz="5600" dirty="0" err="1"/>
              <a:t>valori</a:t>
            </a:r>
            <a:r>
              <a:rPr lang="en-US" sz="5600" dirty="0"/>
              <a:t> </a:t>
            </a:r>
            <a:r>
              <a:rPr lang="en-US" sz="5600" dirty="0" err="1"/>
              <a:t>comune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o </a:t>
            </a:r>
            <a:r>
              <a:rPr lang="en-US" sz="5600" dirty="0" err="1"/>
              <a:t>cultura</a:t>
            </a:r>
            <a:r>
              <a:rPr lang="en-US" sz="5600" dirty="0"/>
              <a:t> de </a:t>
            </a:r>
            <a:r>
              <a:rPr lang="en-US" sz="5600" dirty="0" err="1"/>
              <a:t>incredere</a:t>
            </a:r>
            <a:r>
              <a:rPr lang="en-US" sz="5600" dirty="0"/>
              <a:t>, </a:t>
            </a:r>
            <a:r>
              <a:rPr lang="en-US" sz="5600" dirty="0" err="1"/>
              <a:t>deschidere</a:t>
            </a:r>
            <a:r>
              <a:rPr lang="en-US" sz="5600" dirty="0"/>
              <a:t>, </a:t>
            </a:r>
            <a:r>
              <a:rPr lang="en-US" sz="5600" dirty="0" err="1"/>
              <a:t>responsabilizare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recunoasterea</a:t>
            </a:r>
            <a:r>
              <a:rPr lang="en-US" sz="5600" dirty="0"/>
              <a:t> </a:t>
            </a:r>
            <a:r>
              <a:rPr lang="en-US" sz="5600" dirty="0" err="1"/>
              <a:t>meritelor</a:t>
            </a:r>
            <a:r>
              <a:rPr lang="en-US" sz="5600" dirty="0" smtClean="0"/>
              <a:t>.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b="1" dirty="0" err="1"/>
              <a:t>Principiul</a:t>
            </a:r>
            <a:r>
              <a:rPr lang="en-US" sz="5600" b="1" dirty="0"/>
              <a:t> 6: INVATAREA CONTINUA, INOVAREA SI IMBUNATATIREA</a:t>
            </a:r>
            <a:endParaRPr lang="en-US" sz="5600" dirty="0"/>
          </a:p>
          <a:p>
            <a:pPr marL="0" indent="0">
              <a:buNone/>
            </a:pPr>
            <a:r>
              <a:rPr lang="en-US" sz="5600" dirty="0" err="1"/>
              <a:t>Excelenta</a:t>
            </a:r>
            <a:r>
              <a:rPr lang="en-US" sz="5600" dirty="0"/>
              <a:t> </a:t>
            </a:r>
            <a:r>
              <a:rPr lang="en-US" sz="5600" dirty="0" err="1"/>
              <a:t>provoaca</a:t>
            </a:r>
            <a:r>
              <a:rPr lang="en-US" sz="5600" dirty="0"/>
              <a:t> </a:t>
            </a:r>
            <a:r>
              <a:rPr lang="en-US" sz="5600" dirty="0" err="1"/>
              <a:t>starea</a:t>
            </a:r>
            <a:r>
              <a:rPr lang="en-US" sz="5600" dirty="0"/>
              <a:t> de </a:t>
            </a:r>
            <a:r>
              <a:rPr lang="en-US" sz="5600" dirty="0" err="1"/>
              <a:t>fapt</a:t>
            </a:r>
            <a:r>
              <a:rPr lang="en-US" sz="5600" dirty="0"/>
              <a:t> </a:t>
            </a:r>
            <a:r>
              <a:rPr lang="en-US" sz="5600" dirty="0" err="1"/>
              <a:t>existenta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realizeaza</a:t>
            </a:r>
            <a:r>
              <a:rPr lang="en-US" sz="5600" dirty="0"/>
              <a:t> </a:t>
            </a:r>
            <a:r>
              <a:rPr lang="en-US" sz="5600" dirty="0" err="1"/>
              <a:t>schimbarea</a:t>
            </a:r>
            <a:r>
              <a:rPr lang="en-US" sz="5600" dirty="0"/>
              <a:t> </a:t>
            </a:r>
            <a:r>
              <a:rPr lang="en-US" sz="5600" dirty="0" err="1"/>
              <a:t>prin</a:t>
            </a:r>
            <a:r>
              <a:rPr lang="en-US" sz="5600" dirty="0"/>
              <a:t> </a:t>
            </a:r>
            <a:r>
              <a:rPr lang="en-US" sz="5600" dirty="0" err="1"/>
              <a:t>invatare</a:t>
            </a:r>
            <a:r>
              <a:rPr lang="en-US" sz="5600" dirty="0"/>
              <a:t> continua </a:t>
            </a:r>
            <a:r>
              <a:rPr lang="en-US" sz="5600" dirty="0" err="1"/>
              <a:t>pentru</a:t>
            </a:r>
            <a:r>
              <a:rPr lang="en-US" sz="5600" dirty="0"/>
              <a:t> a </a:t>
            </a:r>
            <a:r>
              <a:rPr lang="en-US" sz="5600" dirty="0" err="1"/>
              <a:t>crea</a:t>
            </a:r>
            <a:r>
              <a:rPr lang="en-US" sz="5600" dirty="0"/>
              <a:t> </a:t>
            </a:r>
            <a:r>
              <a:rPr lang="en-US" sz="5600" dirty="0" err="1"/>
              <a:t>inovare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oportunitati</a:t>
            </a:r>
            <a:r>
              <a:rPr lang="en-US" sz="5600" dirty="0"/>
              <a:t> de </a:t>
            </a:r>
            <a:r>
              <a:rPr lang="en-US" sz="5600" dirty="0" err="1"/>
              <a:t>imbunatatire</a:t>
            </a:r>
            <a:r>
              <a:rPr lang="en-US" sz="5600" dirty="0" smtClean="0"/>
              <a:t>.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b="1" dirty="0" err="1"/>
              <a:t>Principiul</a:t>
            </a:r>
            <a:r>
              <a:rPr lang="en-US" sz="5600" b="1" dirty="0"/>
              <a:t> 7: DEZVOLTAREA PARTENERIATELOR</a:t>
            </a:r>
            <a:endParaRPr lang="en-US" sz="5600" dirty="0"/>
          </a:p>
          <a:p>
            <a:pPr marL="0" indent="0">
              <a:buNone/>
            </a:pPr>
            <a:r>
              <a:rPr lang="en-US" sz="5600" dirty="0" err="1"/>
              <a:t>Institutiile</a:t>
            </a:r>
            <a:r>
              <a:rPr lang="en-US" sz="5600" dirty="0"/>
              <a:t> din </a:t>
            </a:r>
            <a:r>
              <a:rPr lang="en-US" sz="5600" dirty="0" err="1"/>
              <a:t>sectorul</a:t>
            </a:r>
            <a:r>
              <a:rPr lang="en-US" sz="5600" dirty="0"/>
              <a:t> public au </a:t>
            </a:r>
            <a:r>
              <a:rPr lang="en-US" sz="5600" dirty="0" err="1"/>
              <a:t>nevoie</a:t>
            </a:r>
            <a:r>
              <a:rPr lang="en-US" sz="5600" dirty="0"/>
              <a:t> de </a:t>
            </a:r>
            <a:r>
              <a:rPr lang="en-US" sz="5600" dirty="0" err="1"/>
              <a:t>altii</a:t>
            </a:r>
            <a:r>
              <a:rPr lang="en-US" sz="5600" dirty="0"/>
              <a:t> </a:t>
            </a:r>
            <a:r>
              <a:rPr lang="en-US" sz="5600" dirty="0" err="1"/>
              <a:t>pentru</a:t>
            </a:r>
            <a:r>
              <a:rPr lang="en-US" sz="5600" dirty="0"/>
              <a:t> a-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atinge</a:t>
            </a:r>
            <a:r>
              <a:rPr lang="en-US" sz="5600" dirty="0"/>
              <a:t> </a:t>
            </a:r>
            <a:r>
              <a:rPr lang="en-US" sz="5600" dirty="0" err="1"/>
              <a:t>scopurile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ar</a:t>
            </a:r>
            <a:r>
              <a:rPr lang="en-US" sz="5600" dirty="0"/>
              <a:t> </a:t>
            </a:r>
            <a:r>
              <a:rPr lang="en-US" sz="5600" dirty="0" err="1"/>
              <a:t>trebui</a:t>
            </a:r>
            <a:r>
              <a:rPr lang="en-US" sz="5600" dirty="0"/>
              <a:t> in </a:t>
            </a:r>
            <a:r>
              <a:rPr lang="en-US" sz="5600" dirty="0" err="1"/>
              <a:t>consecinta</a:t>
            </a:r>
            <a:r>
              <a:rPr lang="en-US" sz="5600" dirty="0"/>
              <a:t> </a:t>
            </a:r>
            <a:r>
              <a:rPr lang="en-US" sz="5600" dirty="0" err="1"/>
              <a:t>sa</a:t>
            </a:r>
            <a:r>
              <a:rPr lang="en-US" sz="5600" dirty="0"/>
              <a:t> </a:t>
            </a:r>
            <a:r>
              <a:rPr lang="en-US" sz="5600" dirty="0" err="1"/>
              <a:t>dezvolte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sa</a:t>
            </a:r>
            <a:r>
              <a:rPr lang="en-US" sz="5600" dirty="0"/>
              <a:t> </a:t>
            </a:r>
            <a:r>
              <a:rPr lang="en-US" sz="5600" dirty="0" err="1"/>
              <a:t>mentina</a:t>
            </a:r>
            <a:r>
              <a:rPr lang="en-US" sz="5600" dirty="0"/>
              <a:t> </a:t>
            </a:r>
            <a:r>
              <a:rPr lang="en-US" sz="5600" dirty="0" err="1"/>
              <a:t>parteneriate</a:t>
            </a:r>
            <a:r>
              <a:rPr lang="en-US" sz="5600" dirty="0"/>
              <a:t> cu </a:t>
            </a:r>
            <a:r>
              <a:rPr lang="en-US" sz="5600" dirty="0" err="1"/>
              <a:t>valoare</a:t>
            </a:r>
            <a:r>
              <a:rPr lang="en-US" sz="5600" dirty="0"/>
              <a:t> </a:t>
            </a:r>
            <a:r>
              <a:rPr lang="en-US" sz="5600" dirty="0" err="1"/>
              <a:t>adaugata</a:t>
            </a:r>
            <a:r>
              <a:rPr lang="en-US" sz="5600" dirty="0"/>
              <a:t>. O </a:t>
            </a:r>
            <a:r>
              <a:rPr lang="en-US" sz="5600" dirty="0" err="1"/>
              <a:t>Organizatie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furnizorii</a:t>
            </a:r>
            <a:r>
              <a:rPr lang="en-US" sz="5600" dirty="0"/>
              <a:t> </a:t>
            </a:r>
            <a:r>
              <a:rPr lang="en-US" sz="5600" dirty="0" err="1"/>
              <a:t>acesteia</a:t>
            </a:r>
            <a:r>
              <a:rPr lang="en-US" sz="5600" dirty="0"/>
              <a:t> </a:t>
            </a:r>
            <a:r>
              <a:rPr lang="en-US" sz="5600" dirty="0" err="1"/>
              <a:t>sunt</a:t>
            </a:r>
            <a:r>
              <a:rPr lang="en-US" sz="5600" dirty="0"/>
              <a:t> </a:t>
            </a:r>
            <a:r>
              <a:rPr lang="en-US" sz="5600" dirty="0" err="1"/>
              <a:t>interdependenti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o </a:t>
            </a:r>
            <a:r>
              <a:rPr lang="en-US" sz="5600" dirty="0" err="1"/>
              <a:t>relatie</a:t>
            </a:r>
            <a:r>
              <a:rPr lang="en-US" sz="5600" dirty="0"/>
              <a:t> </a:t>
            </a:r>
            <a:r>
              <a:rPr lang="en-US" sz="5600" dirty="0" err="1"/>
              <a:t>reciproc</a:t>
            </a:r>
            <a:r>
              <a:rPr lang="en-US" sz="5600" dirty="0"/>
              <a:t> </a:t>
            </a:r>
            <a:r>
              <a:rPr lang="en-US" sz="5600" dirty="0" err="1"/>
              <a:t>avantajoasa</a:t>
            </a:r>
            <a:r>
              <a:rPr lang="en-US" sz="5600" dirty="0"/>
              <a:t> </a:t>
            </a:r>
            <a:r>
              <a:rPr lang="en-US" sz="5600" dirty="0" err="1"/>
              <a:t>creste</a:t>
            </a:r>
            <a:r>
              <a:rPr lang="en-US" sz="5600" dirty="0"/>
              <a:t> </a:t>
            </a:r>
            <a:r>
              <a:rPr lang="en-US" sz="5600" dirty="0" err="1"/>
              <a:t>abilitatea</a:t>
            </a:r>
            <a:r>
              <a:rPr lang="en-US" sz="5600" dirty="0"/>
              <a:t> </a:t>
            </a:r>
            <a:r>
              <a:rPr lang="en-US" sz="5600" dirty="0" err="1"/>
              <a:t>ambelor</a:t>
            </a:r>
            <a:r>
              <a:rPr lang="en-US" sz="5600" dirty="0"/>
              <a:t> </a:t>
            </a:r>
            <a:r>
              <a:rPr lang="en-US" sz="5600" dirty="0" err="1"/>
              <a:t>parti</a:t>
            </a:r>
            <a:r>
              <a:rPr lang="en-US" sz="5600" dirty="0"/>
              <a:t> de a </a:t>
            </a:r>
            <a:r>
              <a:rPr lang="en-US" sz="5600" dirty="0" err="1"/>
              <a:t>crea</a:t>
            </a:r>
            <a:r>
              <a:rPr lang="en-US" sz="5600" dirty="0"/>
              <a:t> </a:t>
            </a:r>
            <a:r>
              <a:rPr lang="en-US" sz="5600" dirty="0" err="1"/>
              <a:t>valoare</a:t>
            </a:r>
            <a:r>
              <a:rPr lang="en-US" sz="5600" dirty="0" smtClean="0"/>
              <a:t>.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b="1" dirty="0" err="1"/>
              <a:t>Principiul</a:t>
            </a:r>
            <a:r>
              <a:rPr lang="en-US" sz="5600" b="1" dirty="0"/>
              <a:t> 8: RESPONSABILITATEA SOCIALA</a:t>
            </a:r>
            <a:endParaRPr lang="en-US" sz="5600" dirty="0"/>
          </a:p>
          <a:p>
            <a:pPr marL="0" indent="0">
              <a:buNone/>
            </a:pPr>
            <a:r>
              <a:rPr lang="en-US" sz="5600" dirty="0" err="1"/>
              <a:t>Institutiile</a:t>
            </a:r>
            <a:r>
              <a:rPr lang="en-US" sz="5600" dirty="0"/>
              <a:t> </a:t>
            </a:r>
            <a:r>
              <a:rPr lang="en-US" sz="5600" dirty="0" err="1"/>
              <a:t>publice</a:t>
            </a:r>
            <a:r>
              <a:rPr lang="en-US" sz="5600" dirty="0"/>
              <a:t> </a:t>
            </a:r>
            <a:r>
              <a:rPr lang="en-US" sz="5600" dirty="0" err="1"/>
              <a:t>trebuie</a:t>
            </a:r>
            <a:r>
              <a:rPr lang="en-US" sz="5600" dirty="0"/>
              <a:t> </a:t>
            </a:r>
            <a:r>
              <a:rPr lang="en-US" sz="5600" dirty="0" err="1"/>
              <a:t>sa-si</a:t>
            </a:r>
            <a:r>
              <a:rPr lang="en-US" sz="5600" dirty="0"/>
              <a:t> </a:t>
            </a:r>
            <a:r>
              <a:rPr lang="en-US" sz="5600" dirty="0" err="1"/>
              <a:t>asume</a:t>
            </a:r>
            <a:r>
              <a:rPr lang="en-US" sz="5600" dirty="0"/>
              <a:t> </a:t>
            </a:r>
            <a:r>
              <a:rPr lang="en-US" sz="5600" dirty="0" err="1"/>
              <a:t>responsabilitatea</a:t>
            </a:r>
            <a:r>
              <a:rPr lang="en-US" sz="5600" dirty="0"/>
              <a:t> </a:t>
            </a:r>
            <a:r>
              <a:rPr lang="en-US" sz="5600" dirty="0" err="1"/>
              <a:t>sociala</a:t>
            </a:r>
            <a:r>
              <a:rPr lang="en-US" sz="5600" dirty="0"/>
              <a:t>, </a:t>
            </a:r>
            <a:r>
              <a:rPr lang="en-US" sz="5600" dirty="0" err="1"/>
              <a:t>sa</a:t>
            </a:r>
            <a:r>
              <a:rPr lang="en-US" sz="5600" dirty="0"/>
              <a:t> </a:t>
            </a:r>
            <a:r>
              <a:rPr lang="en-US" sz="5600" dirty="0" err="1"/>
              <a:t>respecte</a:t>
            </a:r>
            <a:r>
              <a:rPr lang="en-US" sz="5600" dirty="0"/>
              <a:t> </a:t>
            </a:r>
            <a:r>
              <a:rPr lang="en-US" sz="5600" dirty="0" err="1"/>
              <a:t>sustenabilitatea</a:t>
            </a:r>
            <a:r>
              <a:rPr lang="en-US" sz="5600" dirty="0"/>
              <a:t> </a:t>
            </a:r>
            <a:r>
              <a:rPr lang="en-US" sz="5600" dirty="0" err="1"/>
              <a:t>ecologica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sa</a:t>
            </a:r>
            <a:r>
              <a:rPr lang="en-US" sz="5600" dirty="0"/>
              <a:t> </a:t>
            </a:r>
            <a:r>
              <a:rPr lang="en-US" sz="5600" dirty="0" err="1"/>
              <a:t>incerce</a:t>
            </a:r>
            <a:r>
              <a:rPr lang="en-US" sz="5600" dirty="0"/>
              <a:t> </a:t>
            </a:r>
            <a:r>
              <a:rPr lang="en-US" sz="5600" dirty="0" err="1"/>
              <a:t>sa</a:t>
            </a:r>
            <a:r>
              <a:rPr lang="en-US" sz="5600" dirty="0"/>
              <a:t> </a:t>
            </a:r>
            <a:r>
              <a:rPr lang="en-US" sz="5600" dirty="0" err="1"/>
              <a:t>indeplineasca</a:t>
            </a:r>
            <a:r>
              <a:rPr lang="en-US" sz="5600" dirty="0"/>
              <a:t> </a:t>
            </a:r>
            <a:r>
              <a:rPr lang="en-US" sz="5600" dirty="0" err="1"/>
              <a:t>asteptarile</a:t>
            </a:r>
            <a:r>
              <a:rPr lang="en-US" sz="5600" dirty="0"/>
              <a:t>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cererile</a:t>
            </a:r>
            <a:r>
              <a:rPr lang="en-US" sz="5600" dirty="0"/>
              <a:t> </a:t>
            </a:r>
            <a:r>
              <a:rPr lang="en-US" sz="5600" dirty="0" err="1"/>
              <a:t>comunitatii</a:t>
            </a:r>
            <a:r>
              <a:rPr lang="en-US" sz="5600" dirty="0"/>
              <a:t> locale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globale</a:t>
            </a:r>
            <a:r>
              <a:rPr lang="en-US" sz="5600" dirty="0" smtClean="0"/>
              <a:t>.</a:t>
            </a:r>
            <a:endParaRPr lang="en-US" sz="56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11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890</Words>
  <Application>Microsoft Office PowerPoint</Application>
  <PresentationFormat>Expunere pe ecran (16:9)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5" baseType="lpstr">
      <vt:lpstr>Office Theme</vt:lpstr>
      <vt:lpstr>Management performant în administrația publică  din Municipiul Vulcan</vt:lpstr>
      <vt:lpstr>Obiectiv</vt:lpstr>
      <vt:lpstr>Obiectivele specifice</vt:lpstr>
      <vt:lpstr>Necesitate</vt:lpstr>
      <vt:lpstr>Solutie</vt:lpstr>
      <vt:lpstr>CAF</vt:lpstr>
      <vt:lpstr>Scopuri principale CAF</vt:lpstr>
      <vt:lpstr>CELE 8 PRINCIPII CARE FUNDAMENTEAZA EXCELENTA (I)</vt:lpstr>
      <vt:lpstr>CELE 8 PRINCIPII CARE FUNDAMENTEAZA EXCELENTA (II)</vt:lpstr>
      <vt:lpstr>CELE 8 PRINCIPII CARE FUNDAMENTEAZA EXCELENTA (III)</vt:lpstr>
      <vt:lpstr>CALITATE - ISO 9001</vt:lpstr>
      <vt:lpstr>Avantajele certificare ISO </vt:lpstr>
      <vt:lpstr>Beneficii</vt:lpstr>
      <vt:lpstr>Unde gasiti mai multe informatii despre proiect?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Barco</cp:lastModifiedBy>
  <cp:revision>158</cp:revision>
  <dcterms:created xsi:type="dcterms:W3CDTF">2013-08-21T19:17:07Z</dcterms:created>
  <dcterms:modified xsi:type="dcterms:W3CDTF">2018-05-04T06:33:48Z</dcterms:modified>
</cp:coreProperties>
</file>